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7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D1C5"/>
    <a:srgbClr val="ECDC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E6CE-9886-4FEC-AB88-EB31F75A7EEA}" type="datetimeFigureOut">
              <a:rPr lang="ru-RU" smtClean="0"/>
              <a:t>07.10.2017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A19B-EFB6-4167-A537-6E897BA70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993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E6CE-9886-4FEC-AB88-EB31F75A7EEA}" type="datetimeFigureOut">
              <a:rPr lang="ru-RU" smtClean="0"/>
              <a:t>07.10.2017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A19B-EFB6-4167-A537-6E897BA70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3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E6CE-9886-4FEC-AB88-EB31F75A7EEA}" type="datetimeFigureOut">
              <a:rPr lang="ru-RU" smtClean="0"/>
              <a:t>07.10.2017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A19B-EFB6-4167-A537-6E897BA70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6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E6CE-9886-4FEC-AB88-EB31F75A7EEA}" type="datetimeFigureOut">
              <a:rPr lang="ru-RU" smtClean="0"/>
              <a:t>07.10.2017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A19B-EFB6-4167-A537-6E897BA70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00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E6CE-9886-4FEC-AB88-EB31F75A7EEA}" type="datetimeFigureOut">
              <a:rPr lang="ru-RU" smtClean="0"/>
              <a:t>07.10.2017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A19B-EFB6-4167-A537-6E897BA70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54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E6CE-9886-4FEC-AB88-EB31F75A7EEA}" type="datetimeFigureOut">
              <a:rPr lang="ru-RU" smtClean="0"/>
              <a:t>07.10.2017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A19B-EFB6-4167-A537-6E897BA70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03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E6CE-9886-4FEC-AB88-EB31F75A7EEA}" type="datetimeFigureOut">
              <a:rPr lang="ru-RU" smtClean="0"/>
              <a:t>07.10.2017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A19B-EFB6-4167-A537-6E897BA70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532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E6CE-9886-4FEC-AB88-EB31F75A7EEA}" type="datetimeFigureOut">
              <a:rPr lang="ru-RU" smtClean="0"/>
              <a:t>07.10.2017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A19B-EFB6-4167-A537-6E897BA70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9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E6CE-9886-4FEC-AB88-EB31F75A7EEA}" type="datetimeFigureOut">
              <a:rPr lang="ru-RU" smtClean="0"/>
              <a:t>07.10.2017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A19B-EFB6-4167-A537-6E897BA70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135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E6CE-9886-4FEC-AB88-EB31F75A7EEA}" type="datetimeFigureOut">
              <a:rPr lang="ru-RU" smtClean="0"/>
              <a:t>07.10.2017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A19B-EFB6-4167-A537-6E897BA70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135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E6CE-9886-4FEC-AB88-EB31F75A7EEA}" type="datetimeFigureOut">
              <a:rPr lang="ru-RU" smtClean="0"/>
              <a:t>07.10.2017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A19B-EFB6-4167-A537-6E897BA70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03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87000">
              <a:srgbClr val="ECDCE8"/>
            </a:gs>
            <a:gs pos="85000">
              <a:schemeClr val="accent4">
                <a:lumMod val="20000"/>
                <a:lumOff val="80000"/>
              </a:schemeClr>
            </a:gs>
            <a:gs pos="74000">
              <a:schemeClr val="accent5">
                <a:lumMod val="20000"/>
                <a:lumOff val="80000"/>
              </a:schemeClr>
            </a:gs>
            <a:gs pos="83000">
              <a:schemeClr val="accent6">
                <a:lumMod val="40000"/>
                <a:lumOff val="60000"/>
              </a:schemeClr>
            </a:gs>
            <a:gs pos="93000">
              <a:srgbClr val="FBD1C5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FE6CE-9886-4FEC-AB88-EB31F75A7EEA}" type="datetimeFigureOut">
              <a:rPr lang="ru-RU" smtClean="0"/>
              <a:t>07.10.2017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EA19B-EFB6-4167-A537-6E897BA70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80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" descr="C:\Documents and Settings\Администратор\Рабочий стол\Радуга\радуга картин\28762970_1215725875_003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3500438"/>
            <a:ext cx="2971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4100377" y="756149"/>
            <a:ext cx="7572375" cy="3676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3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Предшкольная</a:t>
            </a:r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  подготовка </a:t>
            </a:r>
          </a:p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«Солнышко»</a:t>
            </a:r>
          </a:p>
        </p:txBody>
      </p:sp>
    </p:spTree>
    <p:extLst>
      <p:ext uri="{BB962C8B-B14F-4D97-AF65-F5344CB8AC3E}">
        <p14:creationId xmlns:p14="http://schemas.microsoft.com/office/powerpoint/2010/main" val="416866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994848" y="909567"/>
            <a:ext cx="8229600" cy="1143000"/>
          </a:xfrm>
        </p:spPr>
        <p:txBody>
          <a:bodyPr/>
          <a:lstStyle/>
          <a:p>
            <a:r>
              <a:rPr lang="ru-RU" altLang="ru-RU" dirty="0" smtClean="0">
                <a:solidFill>
                  <a:schemeClr val="accent2"/>
                </a:solidFill>
              </a:rPr>
              <a:t>ЦЕЛИ:</a:t>
            </a:r>
          </a:p>
        </p:txBody>
      </p:sp>
      <p:sp>
        <p:nvSpPr>
          <p:cNvPr id="6148" name="Rectangle 1"/>
          <p:cNvSpPr>
            <a:spLocks noGrp="1" noChangeArrowheads="1"/>
          </p:cNvSpPr>
          <p:nvPr>
            <p:ph sz="half" idx="1"/>
          </p:nvPr>
        </p:nvSpPr>
        <p:spPr>
          <a:xfrm>
            <a:off x="300251" y="2014049"/>
            <a:ext cx="11350195" cy="2252924"/>
          </a:xfrm>
        </p:spPr>
        <p:txBody>
          <a:bodyPr wrap="square" anchor="ctr">
            <a:spAutoFit/>
          </a:bodyPr>
          <a:lstStyle/>
          <a:p>
            <a:pPr marL="0" indent="0">
              <a:spcBef>
                <a:spcPct val="0"/>
              </a:spcBef>
              <a:buNone/>
            </a:pPr>
            <a:endParaRPr lang="ru-RU" altLang="ru-RU" sz="1800" dirty="0">
              <a:latin typeface="Arial" panose="020B0604020202020204" pitchFamily="34" charset="0"/>
            </a:endParaRPr>
          </a:p>
          <a:p>
            <a:pPr marL="0" indent="0" algn="just" eaLnBrk="0" hangingPunct="0">
              <a:spcBef>
                <a:spcPct val="0"/>
              </a:spcBef>
              <a:buFontTx/>
              <a:buChar char="•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помочь родителям обеспечить функциональную готовность ребенка к школе;</a:t>
            </a:r>
            <a:endParaRPr lang="en-US" altLang="ru-RU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eaLnBrk="0" hangingPunct="0">
              <a:spcBef>
                <a:spcPct val="0"/>
              </a:spcBef>
              <a:buFontTx/>
              <a:buChar char="•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преемственность в обучении  и воспитании дошкольников;</a:t>
            </a:r>
            <a:endParaRPr lang="en-US" altLang="ru-RU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eaLnBrk="0" hangingPunct="0">
              <a:spcBef>
                <a:spcPct val="0"/>
              </a:spcBef>
              <a:buFontTx/>
              <a:buChar char="•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условия для благоприятной 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адаптации дошкольников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школе;</a:t>
            </a:r>
            <a:endParaRPr lang="en-US" altLang="ru-RU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eaLnBrk="0" hangingPunct="0">
              <a:spcBef>
                <a:spcPct val="0"/>
              </a:spcBef>
              <a:buFontTx/>
              <a:buChar char="•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развитию у детей познавательной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активности, индивидуальных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интеллектуальных и творческих способностей. </a:t>
            </a:r>
            <a:endParaRPr lang="ru-RU" altLang="ru-RU" sz="2400" dirty="0">
              <a:latin typeface="Arial" panose="020B0604020202020204" pitchFamily="34" charset="0"/>
            </a:endParaRPr>
          </a:p>
          <a:p>
            <a:pPr marL="0" indent="0" eaLnBrk="0" hangingPunct="0">
              <a:spcBef>
                <a:spcPct val="0"/>
              </a:spcBef>
              <a:buNone/>
            </a:pPr>
            <a:endParaRPr lang="ru-RU" altLang="ru-RU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48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2381250" y="571500"/>
            <a:ext cx="7429500" cy="178593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/>
              <a:t>основные линии </a:t>
            </a:r>
            <a:r>
              <a:rPr lang="ru-RU" sz="3600" dirty="0" err="1"/>
              <a:t>предшкольной</a:t>
            </a:r>
            <a:r>
              <a:rPr lang="ru-RU" sz="3600" dirty="0"/>
              <a:t> подготовки</a:t>
            </a:r>
          </a:p>
        </p:txBody>
      </p:sp>
      <p:sp>
        <p:nvSpPr>
          <p:cNvPr id="3" name="7-конечная звезда 2"/>
          <p:cNvSpPr/>
          <p:nvPr/>
        </p:nvSpPr>
        <p:spPr>
          <a:xfrm>
            <a:off x="1524000" y="2357439"/>
            <a:ext cx="3143250" cy="2928937"/>
          </a:xfrm>
          <a:prstGeom prst="star7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общее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развитие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ребёнка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7-конечная звезда 3"/>
          <p:cNvSpPr/>
          <p:nvPr/>
        </p:nvSpPr>
        <p:spPr>
          <a:xfrm>
            <a:off x="3794079" y="3500439"/>
            <a:ext cx="4299044" cy="3214687"/>
          </a:xfrm>
          <a:prstGeom prst="star7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У</a:t>
            </a:r>
            <a:r>
              <a:rPr lang="en-US" sz="2800" b="1" dirty="0" err="1" smtClean="0">
                <a:solidFill>
                  <a:schemeClr val="tx1"/>
                </a:solidFill>
              </a:rPr>
              <a:t>мение</a:t>
            </a:r>
            <a:endParaRPr lang="ru-RU" sz="28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2800" b="1" dirty="0" err="1" smtClean="0">
                <a:solidFill>
                  <a:schemeClr val="tx1"/>
                </a:solidFill>
              </a:rPr>
              <a:t>произвольно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управлять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собой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7-конечная звезда 4"/>
          <p:cNvSpPr/>
          <p:nvPr/>
        </p:nvSpPr>
        <p:spPr>
          <a:xfrm>
            <a:off x="7024687" y="2143126"/>
            <a:ext cx="4548614" cy="3357563"/>
          </a:xfrm>
          <a:prstGeom prst="star7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Ф</a:t>
            </a:r>
            <a:r>
              <a:rPr lang="en-US" sz="2400" b="1" dirty="0" err="1">
                <a:solidFill>
                  <a:schemeClr val="tx1"/>
                </a:solidFill>
              </a:rPr>
              <a:t>ормирование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положительной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учебной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мотивации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5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6438" y="84773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2"/>
                </a:solidFill>
              </a:rPr>
              <a:t>Задачи </a:t>
            </a:r>
            <a:r>
              <a:rPr lang="ru-RU" dirty="0" err="1" smtClean="0">
                <a:solidFill>
                  <a:schemeClr val="accent2"/>
                </a:solidFill>
              </a:rPr>
              <a:t>предшкольной</a:t>
            </a:r>
            <a:r>
              <a:rPr lang="ru-RU" dirty="0" smtClean="0">
                <a:solidFill>
                  <a:schemeClr val="accent2"/>
                </a:solidFill>
              </a:rPr>
              <a:t> подготовки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9219" name="Rectangle 1"/>
          <p:cNvSpPr>
            <a:spLocks noChangeArrowheads="1"/>
          </p:cNvSpPr>
          <p:nvPr/>
        </p:nvSpPr>
        <p:spPr bwMode="auto">
          <a:xfrm>
            <a:off x="232012" y="1393885"/>
            <a:ext cx="11546005" cy="412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 algn="just" eaLnBrk="0" hangingPunct="0">
              <a:buFontTx/>
              <a:buChar char="•"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положительной  учебной мотивации ; </a:t>
            </a:r>
          </a:p>
          <a:p>
            <a:pPr algn="just" eaLnBrk="0" hangingPunct="0">
              <a:buFontTx/>
              <a:buChar char="•"/>
            </a:pP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психических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функций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необходимых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успешного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память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мышление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  <a:endParaRPr lang="en-US" altLang="ru-RU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элементарных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математических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представлений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ru-RU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речи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фонематического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слуха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основами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грамоты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ru-RU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мелкой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моторики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ru-RU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активной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800" dirty="0">
              <a:latin typeface="Arial" panose="020B0604020202020204" pitchFamily="34" charset="0"/>
            </a:endParaRPr>
          </a:p>
          <a:p>
            <a:pPr algn="just" eaLnBrk="0" hangingPunct="0"/>
            <a:endParaRPr lang="ru-RU" alt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18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3143" y="-534210"/>
            <a:ext cx="10060101" cy="53421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100" u="sng" dirty="0"/>
              <a:t/>
            </a:r>
            <a:br>
              <a:rPr lang="ru-RU" sz="3100" u="sng" dirty="0"/>
            </a:br>
            <a:r>
              <a:rPr lang="ru-RU" sz="3100" u="sng" dirty="0"/>
              <a:t/>
            </a:r>
            <a:br>
              <a:rPr lang="ru-RU" sz="3100" u="sng" dirty="0"/>
            </a:br>
            <a:r>
              <a:rPr lang="ru-RU" sz="3100" u="sng" dirty="0"/>
              <a:t/>
            </a:r>
            <a:br>
              <a:rPr lang="ru-RU" sz="3100" u="sng" dirty="0"/>
            </a:br>
            <a:r>
              <a:rPr lang="ru-RU" sz="3100" u="sng" dirty="0"/>
              <a:t/>
            </a:r>
            <a:br>
              <a:rPr lang="ru-RU" sz="3100" u="sng" dirty="0"/>
            </a:br>
            <a:r>
              <a:rPr lang="ru-RU" sz="3100" u="sng" dirty="0"/>
              <a:t/>
            </a:r>
            <a:br>
              <a:rPr lang="ru-RU" sz="3100" u="sng" dirty="0"/>
            </a:br>
            <a:r>
              <a:rPr lang="ru-RU" sz="3100" u="sng" dirty="0"/>
              <a:t/>
            </a:r>
            <a:br>
              <a:rPr lang="ru-RU" sz="3100" u="sng" dirty="0"/>
            </a:br>
            <a:r>
              <a:rPr lang="ru-RU" sz="3100" u="sng" dirty="0"/>
              <a:t/>
            </a:r>
            <a:br>
              <a:rPr lang="ru-RU" sz="3100" u="sng" dirty="0"/>
            </a:br>
            <a:r>
              <a:rPr lang="ru-RU" dirty="0" smtClean="0">
                <a:solidFill>
                  <a:schemeClr val="accent2"/>
                </a:solidFill>
              </a:rPr>
              <a:t>Содержание </a:t>
            </a:r>
            <a:r>
              <a:rPr lang="ru-RU" dirty="0">
                <a:solidFill>
                  <a:schemeClr val="accent2"/>
                </a:solidFill>
              </a:rPr>
              <a:t>программ </a:t>
            </a:r>
            <a:r>
              <a:rPr lang="ru-RU" dirty="0" smtClean="0">
                <a:solidFill>
                  <a:schemeClr val="accent2"/>
                </a:solidFill>
              </a:rPr>
              <a:t>  </a:t>
            </a:r>
            <a:r>
              <a:rPr lang="ru-RU" dirty="0">
                <a:solidFill>
                  <a:schemeClr val="accent2"/>
                </a:solidFill>
              </a:rPr>
              <a:t>направлено на формирование: </a:t>
            </a:r>
            <a:r>
              <a:rPr lang="ru-RU" sz="2700" dirty="0">
                <a:solidFill>
                  <a:schemeClr val="accent2"/>
                </a:solidFill>
              </a:rPr>
              <a:t/>
            </a:r>
            <a:br>
              <a:rPr lang="ru-RU" sz="2700" dirty="0">
                <a:solidFill>
                  <a:schemeClr val="accent2"/>
                </a:solidFill>
              </a:rPr>
            </a:br>
            <a:endParaRPr lang="ru-RU" sz="2700" dirty="0">
              <a:solidFill>
                <a:schemeClr val="accent2"/>
              </a:solidFill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975360" y="2214563"/>
            <a:ext cx="794797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ru-RU" altLang="ru-RU" sz="3600" b="1" dirty="0"/>
              <a:t>Интеллектуальной готовности</a:t>
            </a:r>
            <a:r>
              <a:rPr lang="ru-RU" altLang="ru-RU" sz="3600" dirty="0"/>
              <a:t>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975360" y="2786063"/>
            <a:ext cx="919257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ru-RU" altLang="ru-RU" sz="3600" b="1" dirty="0"/>
              <a:t>Социально-психологической готовности</a:t>
            </a:r>
            <a:r>
              <a:rPr lang="ru-RU" altLang="ru-RU" sz="3600" dirty="0"/>
              <a:t>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975360" y="3500438"/>
            <a:ext cx="579374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ru-RU" altLang="ru-RU" sz="3600" b="1" dirty="0"/>
              <a:t>Речевой готовности</a:t>
            </a:r>
            <a:endParaRPr lang="ru-RU" altLang="ru-RU" sz="3600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975360" y="4214813"/>
            <a:ext cx="730662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ru-RU" altLang="ru-RU" sz="3600" b="1" dirty="0"/>
              <a:t>Готовности детей к письму</a:t>
            </a:r>
            <a:r>
              <a:rPr lang="ru-RU" altLang="ru-RU" sz="3600" dirty="0"/>
              <a:t> </a:t>
            </a:r>
          </a:p>
        </p:txBody>
      </p:sp>
      <p:pic>
        <p:nvPicPr>
          <p:cNvPr id="7" name="Рисунок 2" descr="im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0938" y="753186"/>
            <a:ext cx="1344612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485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1876017" y="317319"/>
            <a:ext cx="73580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r>
              <a:rPr lang="ru-RU" altLang="ru-RU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умения и навыки по окончанию курса </a:t>
            </a:r>
            <a:r>
              <a:rPr lang="ru-RU" altLang="ru-RU" sz="28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предшкольной</a:t>
            </a:r>
            <a:r>
              <a:rPr lang="ru-RU" altLang="ru-RU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подготовки</a:t>
            </a:r>
            <a:endParaRPr lang="ru-RU" altLang="ru-RU" sz="28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504967" y="799385"/>
            <a:ext cx="11450471" cy="615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endParaRPr lang="ru-RU" altLang="ru-RU" dirty="0">
              <a:latin typeface="Arial" panose="020B0604020202020204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правила поведения в школе, проявлять свои коммуникативные навыки;</a:t>
            </a:r>
            <a:endParaRPr lang="en-US" altLang="ru-RU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 считать в пределах 10 и обратно;</a:t>
            </a:r>
            <a:endParaRPr lang="en-US" altLang="ru-RU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сравнивать числа в пределах 10, называть «соседей» числа;</a:t>
            </a:r>
            <a:endParaRPr lang="en-US" altLang="ru-RU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решать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ru-RU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графические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диктанты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ru-RU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выделять на слух звуки в словах, давать им характеристику;</a:t>
            </a:r>
            <a:endParaRPr lang="en-US" altLang="ru-RU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составлять рассказ по картинке из 5 – 6 предложений;</a:t>
            </a:r>
            <a:endParaRPr lang="en-US" altLang="ru-RU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пересказывать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небольшие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тексты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ru-RU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пользоваться карандашом, ручкой, другими графическими материалами;</a:t>
            </a:r>
            <a:endParaRPr lang="en-US" altLang="ru-RU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слушать и выполнять инструкцию для обучающегося;</a:t>
            </a:r>
            <a:endParaRPr lang="en-US" altLang="ru-RU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hangingPunct="0"/>
            <a:endParaRPr lang="ru-RU" altLang="ru-RU" sz="2000" dirty="0">
              <a:latin typeface="Arial" panose="020B0604020202020204" pitchFamily="34" charset="0"/>
            </a:endParaRPr>
          </a:p>
          <a:p>
            <a:pPr eaLnBrk="0" hangingPunct="0"/>
            <a:endParaRPr lang="ru-RU" altLang="ru-RU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32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1" name="Rectangle 1"/>
          <p:cNvSpPr>
            <a:spLocks noChangeArrowheads="1"/>
          </p:cNvSpPr>
          <p:nvPr/>
        </p:nvSpPr>
        <p:spPr bwMode="auto">
          <a:xfrm>
            <a:off x="2238376" y="428626"/>
            <a:ext cx="6500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onotype Corsiva" panose="03010101010201010101" pitchFamily="66" charset="0"/>
              </a:defRPr>
            </a:lvl9pPr>
          </a:lstStyle>
          <a:p>
            <a:r>
              <a:rPr lang="ru-RU" altLang="ru-RU" sz="2800" b="1" dirty="0">
                <a:solidFill>
                  <a:schemeClr val="accent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Учебный план </a:t>
            </a:r>
            <a:r>
              <a:rPr lang="ru-RU" altLang="ru-RU" sz="2800" b="1" dirty="0" err="1">
                <a:solidFill>
                  <a:schemeClr val="accent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предшколы</a:t>
            </a:r>
            <a:r>
              <a:rPr lang="ru-RU" altLang="ru-RU" sz="2800" b="1" dirty="0">
                <a:solidFill>
                  <a:schemeClr val="accent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«Солнышко»</a:t>
            </a:r>
            <a:endParaRPr lang="ru-RU" altLang="ru-RU" sz="28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817292"/>
              </p:ext>
            </p:extLst>
          </p:nvPr>
        </p:nvGraphicFramePr>
        <p:xfrm>
          <a:off x="1500777" y="1173857"/>
          <a:ext cx="8127999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часов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 проведения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1.Развитие речи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1час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11.00-11.30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2.Развитие</a:t>
                      </a:r>
                      <a:r>
                        <a:rPr lang="ru-RU" baseline="0" dirty="0" smtClean="0"/>
                        <a:t> мелкой моторики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час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11.40-12.10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 Математическое</a:t>
                      </a:r>
                      <a:r>
                        <a:rPr lang="ru-RU" baseline="0" dirty="0" smtClean="0"/>
                        <a:t> развитие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час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12.20-12.50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68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107533"/>
              </p:ext>
            </p:extLst>
          </p:nvPr>
        </p:nvGraphicFramePr>
        <p:xfrm>
          <a:off x="1140823" y="1825625"/>
          <a:ext cx="10615748" cy="4351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54789"/>
                <a:gridCol w="7360959"/>
              </a:tblGrid>
              <a:tr h="4834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месяц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834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7,14,21,28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834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11,18,25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834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2,9,16,23,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834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13,20,27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834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3,10,17,24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834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3,10,17,24,31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834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7,14,21,28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834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5,12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94912" y="775063"/>
            <a:ext cx="8099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 smtClean="0"/>
              <a:t>График проведения занятий </a:t>
            </a:r>
            <a:r>
              <a:rPr lang="ru-RU" sz="2000" b="1" i="1" dirty="0" err="1" smtClean="0"/>
              <a:t>предшкольной</a:t>
            </a:r>
            <a:r>
              <a:rPr lang="ru-RU" sz="2000" b="1" i="1" dirty="0" smtClean="0"/>
              <a:t> подготовки «Солнышко»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3570330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273</Words>
  <Application>Microsoft Office PowerPoint</Application>
  <PresentationFormat>Широкоэкранный</PresentationFormat>
  <Paragraphs>72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Monotype Corsiva</vt:lpstr>
      <vt:lpstr>Times New Roman</vt:lpstr>
      <vt:lpstr>Тема Office</vt:lpstr>
      <vt:lpstr>Презентация PowerPoint</vt:lpstr>
      <vt:lpstr>ЦЕЛИ:</vt:lpstr>
      <vt:lpstr>Презентация PowerPoint</vt:lpstr>
      <vt:lpstr>Задачи предшкольной подготовки</vt:lpstr>
      <vt:lpstr>       Содержание программ   направлено на формирование: 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Торощина Наталья Николаевна</dc:creator>
  <cp:lastModifiedBy>Торощина Наталья Николаевна</cp:lastModifiedBy>
  <cp:revision>8</cp:revision>
  <cp:lastPrinted>2017-10-07T03:59:52Z</cp:lastPrinted>
  <dcterms:created xsi:type="dcterms:W3CDTF">2015-10-01T10:51:37Z</dcterms:created>
  <dcterms:modified xsi:type="dcterms:W3CDTF">2017-10-07T03:59:58Z</dcterms:modified>
</cp:coreProperties>
</file>