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5" r:id="rId2"/>
    <p:sldId id="272" r:id="rId3"/>
    <p:sldId id="264" r:id="rId4"/>
    <p:sldId id="301" r:id="rId5"/>
    <p:sldId id="302" r:id="rId6"/>
    <p:sldId id="303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8" r:id="rId15"/>
    <p:sldId id="283" r:id="rId16"/>
    <p:sldId id="305" r:id="rId17"/>
    <p:sldId id="304" r:id="rId18"/>
    <p:sldId id="311" r:id="rId19"/>
    <p:sldId id="298" r:id="rId20"/>
    <p:sldId id="306" r:id="rId21"/>
    <p:sldId id="307" r:id="rId22"/>
    <p:sldId id="299" r:id="rId23"/>
    <p:sldId id="308" r:id="rId24"/>
    <p:sldId id="312" r:id="rId25"/>
    <p:sldId id="313" r:id="rId26"/>
    <p:sldId id="309" r:id="rId27"/>
    <p:sldId id="300" r:id="rId28"/>
    <p:sldId id="289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0D7"/>
    <a:srgbClr val="3D8EC3"/>
    <a:srgbClr val="FF00FF"/>
    <a:srgbClr val="0066CC"/>
    <a:srgbClr val="F9AC73"/>
    <a:srgbClr val="F1C397"/>
    <a:srgbClr val="F1A275"/>
    <a:srgbClr val="F4BB33"/>
    <a:srgbClr val="FCDA76"/>
    <a:srgbClr val="466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160" autoAdjust="0"/>
  </p:normalViewPr>
  <p:slideViewPr>
    <p:cSldViewPr snapToGrid="0" showGuides="1">
      <p:cViewPr varScale="1">
        <p:scale>
          <a:sx n="48" d="100"/>
          <a:sy n="48" d="100"/>
        </p:scale>
        <p:origin x="19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image" Target="../media/image15.wmf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image" Target="../media/image15.wmf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CC6A6-AFF4-4E3F-AC8F-6309EB1431D4}" type="doc">
      <dgm:prSet loTypeId="urn:microsoft.com/office/officeart/2005/8/layout/vList3#1" loCatId="list" qsTypeId="urn:microsoft.com/office/officeart/2005/8/quickstyle/3d2" qsCatId="3D" csTypeId="urn:microsoft.com/office/officeart/2005/8/colors/accent1_1" csCatId="accent1" phldr="1"/>
      <dgm:spPr/>
    </dgm:pt>
    <dgm:pt modelId="{E10629B3-1C30-4113-A421-F3C79FA5FA0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БАЗОВЫЕ КОММУНИКАТИВНЫЕ НАВЫКИ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99EB83C-2044-4213-93BE-106E2AB4D284}" type="parTrans" cxnId="{2862F853-67D7-4437-ACCB-3C6AD5A58B7C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4301DECC-E4A6-4923-ACBA-42B7675D7233}" type="sibTrans" cxnId="{2862F853-67D7-4437-ACCB-3C6AD5A58B7C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98AFB156-B20E-4DB2-B11E-0A07435975E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SELF-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МЕНЕДЖМЕНТА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F36546A-3B45-43F0-B330-7656E0A5AC97}" type="parTrans" cxnId="{E186E0FC-42F6-4B5E-B393-435EC77C0451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C06924BC-8A35-45D9-8F40-9C525FAA5480}" type="sibTrans" cxnId="{E186E0FC-42F6-4B5E-B393-435EC77C0451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AE2BB137-375E-4B84-8551-C6304662953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УПРАВЛЕНЧЕСКИЕ НАВЫКИ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5723568-FAA1-4481-A30C-702B6D79F5F2}" type="parTrans" cxnId="{365D08AA-DF8A-4929-AE40-A69EEEE5D032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BDD218EC-137A-48F9-AEE3-2BB752057D19}" type="sibTrans" cxnId="{365D08AA-DF8A-4929-AE40-A69EEEE5D032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E96AE216-A446-4883-9441-722ACCD64CE9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ЭФФЕКТИВНОГО МЫШЛЕНИЯ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577F7D0-A7C0-4A92-BFE8-2E4DDB1519EA}" type="parTrans" cxnId="{3AC521DA-9CCD-4D00-ADF9-BADD3D7F9A1D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BEA2E471-A58B-493D-80C4-F058993DC770}" type="sibTrans" cxnId="{3AC521DA-9CCD-4D00-ADF9-BADD3D7F9A1D}">
      <dgm:prSet/>
      <dgm:spPr/>
      <dgm:t>
        <a:bodyPr/>
        <a:lstStyle/>
        <a:p>
          <a:endParaRPr lang="ru-RU" sz="1200" b="1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45A243AF-9F4C-4D2E-B2EE-F7F338ED6E12}" type="pres">
      <dgm:prSet presAssocID="{4C2CC6A6-AFF4-4E3F-AC8F-6309EB1431D4}" presName="linearFlow" presStyleCnt="0">
        <dgm:presLayoutVars>
          <dgm:dir/>
          <dgm:resizeHandles val="exact"/>
        </dgm:presLayoutVars>
      </dgm:prSet>
      <dgm:spPr/>
    </dgm:pt>
    <dgm:pt modelId="{4340947E-6327-42B0-85E0-E208D39E4B57}" type="pres">
      <dgm:prSet presAssocID="{E10629B3-1C30-4113-A421-F3C79FA5FA0C}" presName="composite" presStyleCnt="0"/>
      <dgm:spPr/>
    </dgm:pt>
    <dgm:pt modelId="{A872FC4F-00DA-4367-88DE-7929A8B0B580}" type="pres">
      <dgm:prSet presAssocID="{E10629B3-1C30-4113-A421-F3C79FA5FA0C}" presName="imgShp" presStyleLbl="fgImgPlace1" presStyleIdx="0" presStyleCnt="4" custLinFactNeighborX="-57615" custLinFactNeighborY="84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C40F2A-E4B2-4681-8199-D25F7300DB83}" type="pres">
      <dgm:prSet presAssocID="{E10629B3-1C30-4113-A421-F3C79FA5FA0C}" presName="txShp" presStyleLbl="node1" presStyleIdx="0" presStyleCnt="4" custScaleX="13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C39C-6A9D-4A5B-90EE-9DE8C8EF6191}" type="pres">
      <dgm:prSet presAssocID="{4301DECC-E4A6-4923-ACBA-42B7675D7233}" presName="spacing" presStyleCnt="0"/>
      <dgm:spPr/>
    </dgm:pt>
    <dgm:pt modelId="{4810EC69-BC4E-453C-B49C-C2A2CD6104E4}" type="pres">
      <dgm:prSet presAssocID="{98AFB156-B20E-4DB2-B11E-0A07435975E4}" presName="composite" presStyleCnt="0"/>
      <dgm:spPr/>
    </dgm:pt>
    <dgm:pt modelId="{0EAE568A-0D23-41B1-9011-D82A009CCC72}" type="pres">
      <dgm:prSet presAssocID="{98AFB156-B20E-4DB2-B11E-0A07435975E4}" presName="imgShp" presStyleLbl="fgImgPlace1" presStyleIdx="1" presStyleCnt="4" custLinFactNeighborX="-57615" custLinFactNeighborY="-64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CB4D9EA-3B85-4D09-9873-28980CE2FA50}" type="pres">
      <dgm:prSet presAssocID="{98AFB156-B20E-4DB2-B11E-0A07435975E4}" presName="txShp" presStyleLbl="node1" presStyleIdx="1" presStyleCnt="4" custScaleX="131507" custLinFactNeighborX="209" custLinFactNeighborY="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E52B5-161F-4435-A0AB-1510EE3B16F7}" type="pres">
      <dgm:prSet presAssocID="{C06924BC-8A35-45D9-8F40-9C525FAA5480}" presName="spacing" presStyleCnt="0"/>
      <dgm:spPr/>
    </dgm:pt>
    <dgm:pt modelId="{1109EB8A-0883-452F-A263-B7FD606E2DCD}" type="pres">
      <dgm:prSet presAssocID="{E96AE216-A446-4883-9441-722ACCD64CE9}" presName="composite" presStyleCnt="0"/>
      <dgm:spPr/>
    </dgm:pt>
    <dgm:pt modelId="{22AF7921-9EC4-44FE-ABB2-ABF142EB8692}" type="pres">
      <dgm:prSet presAssocID="{E96AE216-A446-4883-9441-722ACCD64CE9}" presName="imgShp" presStyleLbl="fgImgPlace1" presStyleIdx="2" presStyleCnt="4" custLinFactNeighborX="-57615" custLinFactNeighborY="-620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0A0203-DC4A-438F-BD70-6875E8EAF60A}" type="pres">
      <dgm:prSet presAssocID="{E96AE216-A446-4883-9441-722ACCD64CE9}" presName="txShp" presStyleLbl="node1" presStyleIdx="2" presStyleCnt="4" custScaleX="131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3C476-42CC-4ED7-A424-B04D1928B903}" type="pres">
      <dgm:prSet presAssocID="{BEA2E471-A58B-493D-80C4-F058993DC770}" presName="spacing" presStyleCnt="0"/>
      <dgm:spPr/>
    </dgm:pt>
    <dgm:pt modelId="{DE6DD288-8F66-41E6-BEC1-6B39B35DDB76}" type="pres">
      <dgm:prSet presAssocID="{AE2BB137-375E-4B84-8551-C63046629535}" presName="composite" presStyleCnt="0"/>
      <dgm:spPr/>
    </dgm:pt>
    <dgm:pt modelId="{2B5A8CD9-5D0C-4584-97DF-142198BA0D27}" type="pres">
      <dgm:prSet presAssocID="{AE2BB137-375E-4B84-8551-C63046629535}" presName="imgShp" presStyleLbl="fgImgPlace1" presStyleIdx="3" presStyleCnt="4" custLinFactNeighborX="-53991" custLinFactNeighborY="-210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90A2951-1469-4F52-B486-2F3F70495D17}" type="pres">
      <dgm:prSet presAssocID="{AE2BB137-375E-4B84-8551-C63046629535}" presName="txShp" presStyleLbl="node1" presStyleIdx="3" presStyleCnt="4" custScaleX="131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86E0FC-42F6-4B5E-B393-435EC77C0451}" srcId="{4C2CC6A6-AFF4-4E3F-AC8F-6309EB1431D4}" destId="{98AFB156-B20E-4DB2-B11E-0A07435975E4}" srcOrd="1" destOrd="0" parTransId="{0F36546A-3B45-43F0-B330-7656E0A5AC97}" sibTransId="{C06924BC-8A35-45D9-8F40-9C525FAA5480}"/>
    <dgm:cxn modelId="{2862F853-67D7-4437-ACCB-3C6AD5A58B7C}" srcId="{4C2CC6A6-AFF4-4E3F-AC8F-6309EB1431D4}" destId="{E10629B3-1C30-4113-A421-F3C79FA5FA0C}" srcOrd="0" destOrd="0" parTransId="{599EB83C-2044-4213-93BE-106E2AB4D284}" sibTransId="{4301DECC-E4A6-4923-ACBA-42B7675D7233}"/>
    <dgm:cxn modelId="{3AC521DA-9CCD-4D00-ADF9-BADD3D7F9A1D}" srcId="{4C2CC6A6-AFF4-4E3F-AC8F-6309EB1431D4}" destId="{E96AE216-A446-4883-9441-722ACCD64CE9}" srcOrd="2" destOrd="0" parTransId="{9577F7D0-A7C0-4A92-BFE8-2E4DDB1519EA}" sibTransId="{BEA2E471-A58B-493D-80C4-F058993DC770}"/>
    <dgm:cxn modelId="{365D08AA-DF8A-4929-AE40-A69EEEE5D032}" srcId="{4C2CC6A6-AFF4-4E3F-AC8F-6309EB1431D4}" destId="{AE2BB137-375E-4B84-8551-C63046629535}" srcOrd="3" destOrd="0" parTransId="{25723568-FAA1-4481-A30C-702B6D79F5F2}" sibTransId="{BDD218EC-137A-48F9-AEE3-2BB752057D19}"/>
    <dgm:cxn modelId="{29480F7F-0DB0-430D-8713-EA5337941B36}" type="presOf" srcId="{E96AE216-A446-4883-9441-722ACCD64CE9}" destId="{540A0203-DC4A-438F-BD70-6875E8EAF60A}" srcOrd="0" destOrd="0" presId="urn:microsoft.com/office/officeart/2005/8/layout/vList3#1"/>
    <dgm:cxn modelId="{C63F39D9-9E7C-482F-8423-F335E5CAD78D}" type="presOf" srcId="{98AFB156-B20E-4DB2-B11E-0A07435975E4}" destId="{5CB4D9EA-3B85-4D09-9873-28980CE2FA50}" srcOrd="0" destOrd="0" presId="urn:microsoft.com/office/officeart/2005/8/layout/vList3#1"/>
    <dgm:cxn modelId="{528C5C00-F2C8-44CF-9536-73E06D1C1F7B}" type="presOf" srcId="{AE2BB137-375E-4B84-8551-C63046629535}" destId="{B90A2951-1469-4F52-B486-2F3F70495D17}" srcOrd="0" destOrd="0" presId="urn:microsoft.com/office/officeart/2005/8/layout/vList3#1"/>
    <dgm:cxn modelId="{F39FEBB2-DA68-41D8-BFFD-722D02A97169}" type="presOf" srcId="{4C2CC6A6-AFF4-4E3F-AC8F-6309EB1431D4}" destId="{45A243AF-9F4C-4D2E-B2EE-F7F338ED6E12}" srcOrd="0" destOrd="0" presId="urn:microsoft.com/office/officeart/2005/8/layout/vList3#1"/>
    <dgm:cxn modelId="{AAB5752F-3DE3-4B68-B926-D29AC966D89D}" type="presOf" srcId="{E10629B3-1C30-4113-A421-F3C79FA5FA0C}" destId="{8EC40F2A-E4B2-4681-8199-D25F7300DB83}" srcOrd="0" destOrd="0" presId="urn:microsoft.com/office/officeart/2005/8/layout/vList3#1"/>
    <dgm:cxn modelId="{7361A796-57CF-435A-92F8-014233D22422}" type="presParOf" srcId="{45A243AF-9F4C-4D2E-B2EE-F7F338ED6E12}" destId="{4340947E-6327-42B0-85E0-E208D39E4B57}" srcOrd="0" destOrd="0" presId="urn:microsoft.com/office/officeart/2005/8/layout/vList3#1"/>
    <dgm:cxn modelId="{F8ACF0CE-9719-4FA8-AEC8-969EAF5D53D3}" type="presParOf" srcId="{4340947E-6327-42B0-85E0-E208D39E4B57}" destId="{A872FC4F-00DA-4367-88DE-7929A8B0B580}" srcOrd="0" destOrd="0" presId="urn:microsoft.com/office/officeart/2005/8/layout/vList3#1"/>
    <dgm:cxn modelId="{A555522C-7ED8-4875-BB98-1E7B9D4FD544}" type="presParOf" srcId="{4340947E-6327-42B0-85E0-E208D39E4B57}" destId="{8EC40F2A-E4B2-4681-8199-D25F7300DB83}" srcOrd="1" destOrd="0" presId="urn:microsoft.com/office/officeart/2005/8/layout/vList3#1"/>
    <dgm:cxn modelId="{72D590C1-52E4-4CCD-A4AE-FC1D5B754899}" type="presParOf" srcId="{45A243AF-9F4C-4D2E-B2EE-F7F338ED6E12}" destId="{67AEC39C-6A9D-4A5B-90EE-9DE8C8EF6191}" srcOrd="1" destOrd="0" presId="urn:microsoft.com/office/officeart/2005/8/layout/vList3#1"/>
    <dgm:cxn modelId="{A96F8CE8-B1F3-4034-B77E-8614B584367F}" type="presParOf" srcId="{45A243AF-9F4C-4D2E-B2EE-F7F338ED6E12}" destId="{4810EC69-BC4E-453C-B49C-C2A2CD6104E4}" srcOrd="2" destOrd="0" presId="urn:microsoft.com/office/officeart/2005/8/layout/vList3#1"/>
    <dgm:cxn modelId="{3B31DF65-0B92-4542-8BBC-1423A4863E69}" type="presParOf" srcId="{4810EC69-BC4E-453C-B49C-C2A2CD6104E4}" destId="{0EAE568A-0D23-41B1-9011-D82A009CCC72}" srcOrd="0" destOrd="0" presId="urn:microsoft.com/office/officeart/2005/8/layout/vList3#1"/>
    <dgm:cxn modelId="{9B81C20F-ED1E-4DBB-9F80-CE280E9ED21E}" type="presParOf" srcId="{4810EC69-BC4E-453C-B49C-C2A2CD6104E4}" destId="{5CB4D9EA-3B85-4D09-9873-28980CE2FA50}" srcOrd="1" destOrd="0" presId="urn:microsoft.com/office/officeart/2005/8/layout/vList3#1"/>
    <dgm:cxn modelId="{F2B640BC-A9BB-4546-8FB6-43DA27FCBCEC}" type="presParOf" srcId="{45A243AF-9F4C-4D2E-B2EE-F7F338ED6E12}" destId="{FECE52B5-161F-4435-A0AB-1510EE3B16F7}" srcOrd="3" destOrd="0" presId="urn:microsoft.com/office/officeart/2005/8/layout/vList3#1"/>
    <dgm:cxn modelId="{AA14BEB2-118F-4A4A-A223-DD57772BD2BB}" type="presParOf" srcId="{45A243AF-9F4C-4D2E-B2EE-F7F338ED6E12}" destId="{1109EB8A-0883-452F-A263-B7FD606E2DCD}" srcOrd="4" destOrd="0" presId="urn:microsoft.com/office/officeart/2005/8/layout/vList3#1"/>
    <dgm:cxn modelId="{3914B1B3-152B-4DE9-B9BA-82B655213F5A}" type="presParOf" srcId="{1109EB8A-0883-452F-A263-B7FD606E2DCD}" destId="{22AF7921-9EC4-44FE-ABB2-ABF142EB8692}" srcOrd="0" destOrd="0" presId="urn:microsoft.com/office/officeart/2005/8/layout/vList3#1"/>
    <dgm:cxn modelId="{86D5CC0F-65DD-47B2-B966-3CFF67143327}" type="presParOf" srcId="{1109EB8A-0883-452F-A263-B7FD606E2DCD}" destId="{540A0203-DC4A-438F-BD70-6875E8EAF60A}" srcOrd="1" destOrd="0" presId="urn:microsoft.com/office/officeart/2005/8/layout/vList3#1"/>
    <dgm:cxn modelId="{C788E1DE-42F6-4835-879E-543E9F2D828B}" type="presParOf" srcId="{45A243AF-9F4C-4D2E-B2EE-F7F338ED6E12}" destId="{1873C476-42CC-4ED7-A424-B04D1928B903}" srcOrd="5" destOrd="0" presId="urn:microsoft.com/office/officeart/2005/8/layout/vList3#1"/>
    <dgm:cxn modelId="{2DE59823-182C-4049-B523-2CA317274E39}" type="presParOf" srcId="{45A243AF-9F4C-4D2E-B2EE-F7F338ED6E12}" destId="{DE6DD288-8F66-41E6-BEC1-6B39B35DDB76}" srcOrd="6" destOrd="0" presId="urn:microsoft.com/office/officeart/2005/8/layout/vList3#1"/>
    <dgm:cxn modelId="{5CF5E643-6C57-4752-9ED2-D8626059FCB9}" type="presParOf" srcId="{DE6DD288-8F66-41E6-BEC1-6B39B35DDB76}" destId="{2B5A8CD9-5D0C-4584-97DF-142198BA0D27}" srcOrd="0" destOrd="0" presId="urn:microsoft.com/office/officeart/2005/8/layout/vList3#1"/>
    <dgm:cxn modelId="{BE5AA3B4-0BC7-4745-9DF7-1BD674144711}" type="presParOf" srcId="{DE6DD288-8F66-41E6-BEC1-6B39B35DDB76}" destId="{B90A2951-1469-4F52-B486-2F3F70495D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2F7972-B8FA-4168-B36E-FD72F00FAFBC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B76CF79-7089-4FA9-9B78-288CFACFF927}">
      <dgm:prSet phldrT="[Текст]" custT="1"/>
      <dgm:spPr/>
      <dgm:t>
        <a:bodyPr/>
        <a:lstStyle/>
        <a:p>
          <a:r>
            <a:rPr lang="ru-RU" sz="1600" b="1" dirty="0" smtClean="0">
              <a:effectLst/>
            </a:rPr>
            <a:t>СТИМУЛИРУЮЩИЕ ВОЗМОЖНОСТИ УЧЕБНОГО МАТЕРИАЛА</a:t>
          </a:r>
          <a:endParaRPr lang="ru-RU" sz="1600" b="1" dirty="0">
            <a:effectLst/>
          </a:endParaRPr>
        </a:p>
      </dgm:t>
    </dgm:pt>
    <dgm:pt modelId="{9B633CB5-749B-4346-8D5A-E50BEF00D400}" type="parTrans" cxnId="{1F525AA4-BEB4-400C-87B8-FAE7AAAE62B5}">
      <dgm:prSet/>
      <dgm:spPr/>
      <dgm:t>
        <a:bodyPr/>
        <a:lstStyle/>
        <a:p>
          <a:endParaRPr lang="ru-RU" sz="1600" b="1" dirty="0">
            <a:effectLst/>
          </a:endParaRPr>
        </a:p>
      </dgm:t>
    </dgm:pt>
    <dgm:pt modelId="{BE6EB829-EFB3-42B3-A430-FDF8249F9C44}" type="sibTrans" cxnId="{1F525AA4-BEB4-400C-87B8-FAE7AAAE62B5}">
      <dgm:prSet/>
      <dgm:spPr/>
      <dgm:t>
        <a:bodyPr/>
        <a:lstStyle/>
        <a:p>
          <a:endParaRPr lang="ru-RU" sz="1600" b="1" dirty="0">
            <a:effectLst/>
          </a:endParaRPr>
        </a:p>
      </dgm:t>
    </dgm:pt>
    <dgm:pt modelId="{EA840A4D-36F1-4FDE-B47F-3F502AF7DE72}">
      <dgm:prSet custT="1"/>
      <dgm:spPr/>
      <dgm:t>
        <a:bodyPr/>
        <a:lstStyle/>
        <a:p>
          <a:r>
            <a:rPr lang="ru-RU" sz="1600" b="1" dirty="0" smtClean="0">
              <a:effectLst/>
            </a:rPr>
            <a:t>ОСОБАЯ ОРГАНИЗАЦИЯ УЧЕБНОЙ ДЕЯТЕЛЬНОСТИ</a:t>
          </a:r>
          <a:endParaRPr lang="ru-RU" sz="1600" b="1" dirty="0">
            <a:effectLst/>
          </a:endParaRPr>
        </a:p>
      </dgm:t>
    </dgm:pt>
    <dgm:pt modelId="{806852F5-06F8-4B3C-8B31-A5D15C92A49A}" type="parTrans" cxnId="{8723AB9F-833B-4C67-819D-734BC9AFA56F}">
      <dgm:prSet/>
      <dgm:spPr/>
      <dgm:t>
        <a:bodyPr/>
        <a:lstStyle/>
        <a:p>
          <a:endParaRPr lang="ru-RU" sz="1600" b="1" dirty="0">
            <a:effectLst/>
          </a:endParaRPr>
        </a:p>
      </dgm:t>
    </dgm:pt>
    <dgm:pt modelId="{00F8DF46-9A29-4E20-96CA-CD5ACC9C9CC7}" type="sibTrans" cxnId="{8723AB9F-833B-4C67-819D-734BC9AFA56F}">
      <dgm:prSet/>
      <dgm:spPr/>
      <dgm:t>
        <a:bodyPr/>
        <a:lstStyle/>
        <a:p>
          <a:endParaRPr lang="ru-RU" sz="1600" b="1" dirty="0">
            <a:effectLst/>
          </a:endParaRPr>
        </a:p>
      </dgm:t>
    </dgm:pt>
    <dgm:pt modelId="{9E1A31EA-1BA8-4411-BA1A-09B3C0530C2B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/>
            </a:rPr>
            <a:t>МОТИВИРУЮЩЕЕ ОЦЕНИВАНИЕ РЕЗУЛЬТАТОВ ДЕЯТЕЛЬНОСТИ</a:t>
          </a:r>
          <a:endParaRPr lang="ru-RU" sz="1600" b="1" dirty="0">
            <a:solidFill>
              <a:srgbClr val="002060"/>
            </a:solidFill>
            <a:effectLst/>
          </a:endParaRPr>
        </a:p>
      </dgm:t>
    </dgm:pt>
    <dgm:pt modelId="{4BDD8F11-3A87-4311-BA81-21B60B4C679A}" type="parTrans" cxnId="{EAA31F46-E9A8-4283-ADD7-B8751D3F53D3}">
      <dgm:prSet/>
      <dgm:spPr/>
      <dgm:t>
        <a:bodyPr/>
        <a:lstStyle/>
        <a:p>
          <a:endParaRPr lang="ru-RU" sz="1600" b="1" dirty="0">
            <a:effectLst/>
          </a:endParaRPr>
        </a:p>
      </dgm:t>
    </dgm:pt>
    <dgm:pt modelId="{EA770D04-9127-41BD-A5C7-BD21FADD8B7E}" type="sibTrans" cxnId="{EAA31F46-E9A8-4283-ADD7-B8751D3F53D3}">
      <dgm:prSet/>
      <dgm:spPr/>
      <dgm:t>
        <a:bodyPr/>
        <a:lstStyle/>
        <a:p>
          <a:endParaRPr lang="ru-RU" sz="1600" b="1" dirty="0">
            <a:effectLst/>
          </a:endParaRPr>
        </a:p>
      </dgm:t>
    </dgm:pt>
    <dgm:pt modelId="{4EC7EA38-FAA2-4204-9334-B57A22C8AD7A}">
      <dgm:prSet custT="1"/>
      <dgm:spPr/>
      <dgm:t>
        <a:bodyPr/>
        <a:lstStyle/>
        <a:p>
          <a:r>
            <a:rPr lang="ru-RU" sz="1600" b="1" dirty="0" smtClean="0">
              <a:effectLst/>
            </a:rPr>
            <a:t>ДЕМОНСТРАЦИЯ ПОЗИТИВНОГО ОТНОШЕНИЯ</a:t>
          </a:r>
          <a:endParaRPr lang="ru-RU" sz="1600" b="1" dirty="0">
            <a:effectLst/>
          </a:endParaRPr>
        </a:p>
      </dgm:t>
    </dgm:pt>
    <dgm:pt modelId="{49D91D14-1A08-473E-BC5A-A93262624260}" type="parTrans" cxnId="{1B8301DD-A238-4CF1-B5F2-80E013D68225}">
      <dgm:prSet/>
      <dgm:spPr/>
      <dgm:t>
        <a:bodyPr/>
        <a:lstStyle/>
        <a:p>
          <a:endParaRPr lang="ru-RU" sz="1600" b="1" dirty="0">
            <a:effectLst/>
          </a:endParaRPr>
        </a:p>
      </dgm:t>
    </dgm:pt>
    <dgm:pt modelId="{B4C882BB-0D41-49AE-800F-7FB933CFF9AD}" type="sibTrans" cxnId="{1B8301DD-A238-4CF1-B5F2-80E013D68225}">
      <dgm:prSet/>
      <dgm:spPr/>
      <dgm:t>
        <a:bodyPr/>
        <a:lstStyle/>
        <a:p>
          <a:endParaRPr lang="ru-RU" sz="1600" b="1" dirty="0">
            <a:effectLst/>
          </a:endParaRPr>
        </a:p>
      </dgm:t>
    </dgm:pt>
    <dgm:pt modelId="{6C1C014C-2B17-4090-8E48-9D525F955194}" type="pres">
      <dgm:prSet presAssocID="{DA2F7972-B8FA-4168-B36E-FD72F00FAFB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30037F-DC4C-4162-AB05-88E8E77DAA96}" type="pres">
      <dgm:prSet presAssocID="{DA2F7972-B8FA-4168-B36E-FD72F00FAFBC}" presName="diamond" presStyleLbl="bgShp" presStyleIdx="0" presStyleCnt="1" custScaleX="114997"/>
      <dgm:spPr/>
    </dgm:pt>
    <dgm:pt modelId="{87E970FF-710D-4015-8997-057FAAE3A5BC}" type="pres">
      <dgm:prSet presAssocID="{DA2F7972-B8FA-4168-B36E-FD72F00FAFBC}" presName="quad1" presStyleLbl="node1" presStyleIdx="0" presStyleCnt="4" custScaleX="102469" custLinFactNeighborX="26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B3B0A-AE5B-4A40-95F8-4795E79EACDB}" type="pres">
      <dgm:prSet presAssocID="{DA2F7972-B8FA-4168-B36E-FD72F00FAFBC}" presName="quad2" presStyleLbl="node1" presStyleIdx="1" presStyleCnt="4" custLinFactNeighborX="10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93B4B-42F4-46C5-BC1D-73CB2134F5DE}" type="pres">
      <dgm:prSet presAssocID="{DA2F7972-B8FA-4168-B36E-FD72F00FAFBC}" presName="quad3" presStyleLbl="node1" presStyleIdx="2" presStyleCnt="4" custScaleX="99871" custLinFactNeighborX="5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2FE03-4426-45D0-885A-4AFEBA21B5EC}" type="pres">
      <dgm:prSet presAssocID="{DA2F7972-B8FA-4168-B36E-FD72F00FAFBC}" presName="quad4" presStyleLbl="node1" presStyleIdx="3" presStyleCnt="4" custLinFactNeighborX="10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E9F63-5493-41C3-BAF8-FEDE0F1388C2}" type="presOf" srcId="{4EC7EA38-FAA2-4204-9334-B57A22C8AD7A}" destId="{49A2FE03-4426-45D0-885A-4AFEBA21B5EC}" srcOrd="0" destOrd="0" presId="urn:microsoft.com/office/officeart/2005/8/layout/matrix3"/>
    <dgm:cxn modelId="{996FD96A-BF5F-4ABC-99BB-206805D7FDA6}" type="presOf" srcId="{DA2F7972-B8FA-4168-B36E-FD72F00FAFBC}" destId="{6C1C014C-2B17-4090-8E48-9D525F955194}" srcOrd="0" destOrd="0" presId="urn:microsoft.com/office/officeart/2005/8/layout/matrix3"/>
    <dgm:cxn modelId="{45AD636F-3E51-4EEC-B72E-FDA4CC4CD1C1}" type="presOf" srcId="{EA840A4D-36F1-4FDE-B47F-3F502AF7DE72}" destId="{199B3B0A-AE5B-4A40-95F8-4795E79EACDB}" srcOrd="0" destOrd="0" presId="urn:microsoft.com/office/officeart/2005/8/layout/matrix3"/>
    <dgm:cxn modelId="{1B8301DD-A238-4CF1-B5F2-80E013D68225}" srcId="{DA2F7972-B8FA-4168-B36E-FD72F00FAFBC}" destId="{4EC7EA38-FAA2-4204-9334-B57A22C8AD7A}" srcOrd="3" destOrd="0" parTransId="{49D91D14-1A08-473E-BC5A-A93262624260}" sibTransId="{B4C882BB-0D41-49AE-800F-7FB933CFF9AD}"/>
    <dgm:cxn modelId="{1F525AA4-BEB4-400C-87B8-FAE7AAAE62B5}" srcId="{DA2F7972-B8FA-4168-B36E-FD72F00FAFBC}" destId="{2B76CF79-7089-4FA9-9B78-288CFACFF927}" srcOrd="0" destOrd="0" parTransId="{9B633CB5-749B-4346-8D5A-E50BEF00D400}" sibTransId="{BE6EB829-EFB3-42B3-A430-FDF8249F9C44}"/>
    <dgm:cxn modelId="{55F00799-EB34-47BF-B40F-180F20991505}" type="presOf" srcId="{2B76CF79-7089-4FA9-9B78-288CFACFF927}" destId="{87E970FF-710D-4015-8997-057FAAE3A5BC}" srcOrd="0" destOrd="0" presId="urn:microsoft.com/office/officeart/2005/8/layout/matrix3"/>
    <dgm:cxn modelId="{ECEA0202-DCD6-446E-8FBC-B10611754E25}" type="presOf" srcId="{9E1A31EA-1BA8-4411-BA1A-09B3C0530C2B}" destId="{B4793B4B-42F4-46C5-BC1D-73CB2134F5DE}" srcOrd="0" destOrd="0" presId="urn:microsoft.com/office/officeart/2005/8/layout/matrix3"/>
    <dgm:cxn modelId="{EAA31F46-E9A8-4283-ADD7-B8751D3F53D3}" srcId="{DA2F7972-B8FA-4168-B36E-FD72F00FAFBC}" destId="{9E1A31EA-1BA8-4411-BA1A-09B3C0530C2B}" srcOrd="2" destOrd="0" parTransId="{4BDD8F11-3A87-4311-BA81-21B60B4C679A}" sibTransId="{EA770D04-9127-41BD-A5C7-BD21FADD8B7E}"/>
    <dgm:cxn modelId="{8723AB9F-833B-4C67-819D-734BC9AFA56F}" srcId="{DA2F7972-B8FA-4168-B36E-FD72F00FAFBC}" destId="{EA840A4D-36F1-4FDE-B47F-3F502AF7DE72}" srcOrd="1" destOrd="0" parTransId="{806852F5-06F8-4B3C-8B31-A5D15C92A49A}" sibTransId="{00F8DF46-9A29-4E20-96CA-CD5ACC9C9CC7}"/>
    <dgm:cxn modelId="{424D58B3-FE70-4E75-862C-8E84A7AD0F31}" type="presParOf" srcId="{6C1C014C-2B17-4090-8E48-9D525F955194}" destId="{E930037F-DC4C-4162-AB05-88E8E77DAA96}" srcOrd="0" destOrd="0" presId="urn:microsoft.com/office/officeart/2005/8/layout/matrix3"/>
    <dgm:cxn modelId="{77B6FAD4-27F8-43D1-A5F2-874EB2C1DF5F}" type="presParOf" srcId="{6C1C014C-2B17-4090-8E48-9D525F955194}" destId="{87E970FF-710D-4015-8997-057FAAE3A5BC}" srcOrd="1" destOrd="0" presId="urn:microsoft.com/office/officeart/2005/8/layout/matrix3"/>
    <dgm:cxn modelId="{016FCD8D-1AD1-4BAE-B31E-120F40CBDE00}" type="presParOf" srcId="{6C1C014C-2B17-4090-8E48-9D525F955194}" destId="{199B3B0A-AE5B-4A40-95F8-4795E79EACDB}" srcOrd="2" destOrd="0" presId="urn:microsoft.com/office/officeart/2005/8/layout/matrix3"/>
    <dgm:cxn modelId="{65E86053-094C-4297-9B18-F7A5CFA12920}" type="presParOf" srcId="{6C1C014C-2B17-4090-8E48-9D525F955194}" destId="{B4793B4B-42F4-46C5-BC1D-73CB2134F5DE}" srcOrd="3" destOrd="0" presId="urn:microsoft.com/office/officeart/2005/8/layout/matrix3"/>
    <dgm:cxn modelId="{F1810479-2C7C-42F5-8603-1BF87A8104E8}" type="presParOf" srcId="{6C1C014C-2B17-4090-8E48-9D525F955194}" destId="{49A2FE03-4426-45D0-885A-4AFEBA21B5E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40F2A-E4B2-4681-8199-D25F7300DB83}">
      <dsp:nvSpPr>
        <dsp:cNvPr id="0" name=""/>
        <dsp:cNvSpPr/>
      </dsp:nvSpPr>
      <dsp:spPr>
        <a:xfrm rot="10800000">
          <a:off x="264118" y="646"/>
          <a:ext cx="4059104" cy="54551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55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БАЗОВЫЕ КОММУНИКАТИВНЫЕ НАВЫКИ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00498" y="646"/>
        <a:ext cx="3922724" cy="545519"/>
      </dsp:txXfrm>
    </dsp:sp>
    <dsp:sp modelId="{A872FC4F-00DA-4367-88DE-7929A8B0B580}">
      <dsp:nvSpPr>
        <dsp:cNvPr id="0" name=""/>
        <dsp:cNvSpPr/>
      </dsp:nvSpPr>
      <dsp:spPr>
        <a:xfrm>
          <a:off x="181318" y="46824"/>
          <a:ext cx="545519" cy="5455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4D9EA-3B85-4D09-9873-28980CE2FA50}">
      <dsp:nvSpPr>
        <dsp:cNvPr id="0" name=""/>
        <dsp:cNvSpPr/>
      </dsp:nvSpPr>
      <dsp:spPr>
        <a:xfrm rot="10800000">
          <a:off x="294181" y="712139"/>
          <a:ext cx="4011729" cy="54551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55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</a:t>
          </a:r>
          <a:r>
            <a:rPr lang="en-US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SELF-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МЕНЕДЖМЕНТА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30561" y="712139"/>
        <a:ext cx="3875349" cy="545519"/>
      </dsp:txXfrm>
    </dsp:sp>
    <dsp:sp modelId="{0EAE568A-0D23-41B1-9011-D82A009CCC72}">
      <dsp:nvSpPr>
        <dsp:cNvPr id="0" name=""/>
        <dsp:cNvSpPr/>
      </dsp:nvSpPr>
      <dsp:spPr>
        <a:xfrm>
          <a:off x="181318" y="673958"/>
          <a:ext cx="545519" cy="5455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A0203-DC4A-438F-BD70-6875E8EAF60A}">
      <dsp:nvSpPr>
        <dsp:cNvPr id="0" name=""/>
        <dsp:cNvSpPr/>
      </dsp:nvSpPr>
      <dsp:spPr>
        <a:xfrm rot="10800000">
          <a:off x="291909" y="1417369"/>
          <a:ext cx="4003523" cy="54551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55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НАВЫКИ ЭФФЕКТИВНОГО МЫШЛЕНИЯ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28289" y="1417369"/>
        <a:ext cx="3867143" cy="545519"/>
      </dsp:txXfrm>
    </dsp:sp>
    <dsp:sp modelId="{22AF7921-9EC4-44FE-ABB2-ABF142EB8692}">
      <dsp:nvSpPr>
        <dsp:cNvPr id="0" name=""/>
        <dsp:cNvSpPr/>
      </dsp:nvSpPr>
      <dsp:spPr>
        <a:xfrm>
          <a:off x="181318" y="1383519"/>
          <a:ext cx="545519" cy="5455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A2951-1469-4F52-B486-2F3F70495D17}">
      <dsp:nvSpPr>
        <dsp:cNvPr id="0" name=""/>
        <dsp:cNvSpPr/>
      </dsp:nvSpPr>
      <dsp:spPr>
        <a:xfrm rot="10800000">
          <a:off x="281430" y="2125730"/>
          <a:ext cx="4024480" cy="54551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559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УПРАВЛЕНЧЕСКИЕ НАВЫКИ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17810" y="2125730"/>
        <a:ext cx="3888100" cy="545519"/>
      </dsp:txXfrm>
    </dsp:sp>
    <dsp:sp modelId="{2B5A8CD9-5D0C-4584-97DF-142198BA0D27}">
      <dsp:nvSpPr>
        <dsp:cNvPr id="0" name=""/>
        <dsp:cNvSpPr/>
      </dsp:nvSpPr>
      <dsp:spPr>
        <a:xfrm>
          <a:off x="201088" y="2114269"/>
          <a:ext cx="545519" cy="54551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037F-DC4C-4162-AB05-88E8E77DAA96}">
      <dsp:nvSpPr>
        <dsp:cNvPr id="0" name=""/>
        <dsp:cNvSpPr/>
      </dsp:nvSpPr>
      <dsp:spPr>
        <a:xfrm>
          <a:off x="993531" y="0"/>
          <a:ext cx="6054278" cy="526472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E970FF-710D-4015-8997-057FAAE3A5BC}">
      <dsp:nvSpPr>
        <dsp:cNvPr id="0" name=""/>
        <dsp:cNvSpPr/>
      </dsp:nvSpPr>
      <dsp:spPr>
        <a:xfrm>
          <a:off x="1916903" y="500149"/>
          <a:ext cx="2103938" cy="20532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</a:rPr>
            <a:t>СТИМУЛИРУЮЩИЕ ВОЗМОЖНОСТИ УЧЕБНОГО МАТЕРИАЛА</a:t>
          </a:r>
          <a:endParaRPr lang="ru-RU" sz="1600" b="1" kern="1200" dirty="0">
            <a:effectLst/>
          </a:endParaRPr>
        </a:p>
      </dsp:txBody>
      <dsp:txXfrm>
        <a:off x="2017134" y="600380"/>
        <a:ext cx="1903476" cy="1852781"/>
      </dsp:txXfrm>
    </dsp:sp>
    <dsp:sp modelId="{199B3B0A-AE5B-4A40-95F8-4795E79EACDB}">
      <dsp:nvSpPr>
        <dsp:cNvPr id="0" name=""/>
        <dsp:cNvSpPr/>
      </dsp:nvSpPr>
      <dsp:spPr>
        <a:xfrm>
          <a:off x="4314821" y="500149"/>
          <a:ext cx="2053243" cy="20532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</a:rPr>
            <a:t>ОСОБАЯ ОРГАНИЗАЦИЯ УЧЕБНОЙ ДЕЯТЕЛЬНОСТИ</a:t>
          </a:r>
          <a:endParaRPr lang="ru-RU" sz="1600" b="1" kern="1200" dirty="0">
            <a:effectLst/>
          </a:endParaRPr>
        </a:p>
      </dsp:txBody>
      <dsp:txXfrm>
        <a:off x="4415052" y="600380"/>
        <a:ext cx="1852781" cy="1852781"/>
      </dsp:txXfrm>
    </dsp:sp>
    <dsp:sp modelId="{B4793B4B-42F4-46C5-BC1D-73CB2134F5DE}">
      <dsp:nvSpPr>
        <dsp:cNvPr id="0" name=""/>
        <dsp:cNvSpPr/>
      </dsp:nvSpPr>
      <dsp:spPr>
        <a:xfrm>
          <a:off x="1997370" y="2711334"/>
          <a:ext cx="2050594" cy="20532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/>
            </a:rPr>
            <a:t>МОТИВИРУЮЩЕЕ ОЦЕНИВАНИЕ РЕЗУЛЬТАТОВ ДЕЯТЕЛЬНОСТИ</a:t>
          </a:r>
          <a:endParaRPr lang="ru-RU" sz="1600" b="1" kern="1200" dirty="0">
            <a:solidFill>
              <a:srgbClr val="002060"/>
            </a:solidFill>
            <a:effectLst/>
          </a:endParaRPr>
        </a:p>
      </dsp:txBody>
      <dsp:txXfrm>
        <a:off x="2097472" y="2811436"/>
        <a:ext cx="1850390" cy="1853039"/>
      </dsp:txXfrm>
    </dsp:sp>
    <dsp:sp modelId="{49A2FE03-4426-45D0-885A-4AFEBA21B5EC}">
      <dsp:nvSpPr>
        <dsp:cNvPr id="0" name=""/>
        <dsp:cNvSpPr/>
      </dsp:nvSpPr>
      <dsp:spPr>
        <a:xfrm>
          <a:off x="4314821" y="2711334"/>
          <a:ext cx="2053243" cy="20532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</a:rPr>
            <a:t>ДЕМОНСТРАЦИЯ ПОЗИТИВНОГО ОТНОШЕНИЯ</a:t>
          </a:r>
          <a:endParaRPr lang="ru-RU" sz="1600" b="1" kern="1200" dirty="0">
            <a:effectLst/>
          </a:endParaRPr>
        </a:p>
      </dsp:txBody>
      <dsp:txXfrm>
        <a:off x="4415052" y="2811565"/>
        <a:ext cx="1852781" cy="185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497D-56C5-4A43-B6BE-AF498678D70B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8C7DF-5572-4A65-A635-3F06430EE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0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6C810-0C18-4111-ABF0-3450AD68BE7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C701D-35D0-4FC8-B393-5D9F638DD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5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Президент, встречаясь на XIX Всемирном фестивале молодежи и студентов с молодыми людьми, сказал, что будущее за теми из них, кто обладает большим набором навыков и знаний, умеет их комбинировать и продолжает их накапливать в течение жизни. </a:t>
            </a:r>
          </a:p>
          <a:p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это не просто какие-то "важные и интересные" знания и умения, а </a:t>
            </a:r>
            <a:r>
              <a:rPr lang="ru-RU" sz="1400" b="1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sofl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1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skills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которые, вдобавок ко всему, </a:t>
            </a:r>
            <a:r>
              <a:rPr lang="ru-RU" sz="14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"сочетаются с разными видами мышления - креативным, плановым и </a:t>
            </a:r>
            <a:r>
              <a:rPr lang="ru-RU" sz="1400" b="1" i="1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</a:t>
            </a:r>
            <a:r>
              <a:rPr lang="ru-RU" sz="1400" b="1" i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 что же это такое — эти загадочные </a:t>
            </a:r>
            <a:r>
              <a:rPr lang="ru-RU" sz="1400" b="1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soft</a:t>
            </a:r>
            <a:r>
              <a:rPr lang="ru-RU" sz="1400" b="1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1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skills</a:t>
            </a:r>
            <a:r>
              <a:rPr lang="ru-RU" sz="14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о которых говорил молодежи Путин?</a:t>
            </a:r>
            <a:endPara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5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Навыки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-менеджмента: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помогают эффективно контролировать свое состояние, время, процессы.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53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Навыки эффективного мышления: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управление процессами в голове, которые помогают сделать жизнь и работу более системными.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5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Управленческие навыки,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которые требуются людям на этапе, когда они становятся руководителями любых бизнес-процессов и предпринимателями.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3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список можно добавить «Навыки предпринимателя»: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3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84313" y="217488"/>
            <a:ext cx="3368675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3954" y="2744953"/>
            <a:ext cx="6549454" cy="7093991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мнению В.И. Долговой, образовательный процесс в школе представляет собой единый процесс взаимодействия и сотрудничества педагогов и школьников, совместной творческой деятельности для развития умений принимать решения, решать сложные профессиональные проблемы, делать нравственно обоснованный выбор [20, с. 34].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образовательная среда подразумевает использование всего школьного пространства. </a:t>
            </a:r>
          </a:p>
          <a:p>
            <a:pPr indent="354013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по предметам оснащены современным оборудованием. Обычное пространство класса при изучении того или иного предмета превращается в исследовательскую лабораторию, кабинет делового стиля, музей науки </a:t>
            </a:r>
          </a:p>
          <a:p>
            <a:pPr indent="354013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2017 года школа является участником отборочных соревнований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Junior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144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методов и форм зависит от содержания дисциплин и конкретных условий, в которых протекает ОБРАЗОВАТЕЛЬНАЯ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ДЕЯТЕЛЬНОСТЬ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 наиболее приемлемых организационных методов и форм учебно-познавательной деятельности школьников на фоне создания атмосферы всеобщей работы, благоприятных условий для усвоения знаний и целостного развития личности школьника  Ю.А. Павлова выделяет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88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 Левко предлагает развивать инженерные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компетенции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путем вовлечения школьников в работу на интерактивных и дистанционных площадках, где  они   активно обсуждают вопросы профессионального (практического) характера, формируют собственную позицию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Интенсивные осенние каникулярные школы для обучающихся 10-11 классов в городе Салехарде: Блиц-школа «Эксклюзив»;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Робомир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»; «КВЕСТ (математика, физика, информатика)», «Нефть и газ: топливо или сырье химической промышленности»;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Интенсивная школа «Турнир юных физиков» (муниципальный тур);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Мероприятия в рамках Всероссийского фестиваля науки NAUKA 0+;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81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Всероссийские конкурсы Национальной системы «Интеграция»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Интернет-олимпиада школьников по математике, физике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Турнир имени М.В. Ломоносова (дистанционно)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Всероссийская предметная олимпиада школьников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в заочном (дистанционном) физико-математическом лицее (ЗФМЛ) «Авангард»;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Международная Олимпиада по основам наук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52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722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54675" algn="l"/>
              </a:tabLst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Эффективное  участие Школы в реализации программы «Цифровая экономика Российской Федерации», утвержденной распоряжением Правительства Российской Федерации от 28 июля 2017 г. № 1632-р.</a:t>
            </a:r>
            <a:endParaRPr lang="ru-RU" dirty="0" smtClean="0">
              <a:effectLst/>
            </a:endParaRPr>
          </a:p>
          <a:p>
            <a:pPr marL="0" marR="0" indent="722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54675" algn="l"/>
              </a:tabLst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Проект, ориентированный на развитие системы дополнительного образования, проектной и внеурочной деятельности школьников</a:t>
            </a:r>
          </a:p>
          <a:p>
            <a:pPr marL="0" marR="0" indent="722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54675" algn="l"/>
              </a:tabLs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Особенностью проекта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«ГАРАНТИЯ ЗНАНИЙ»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системный подход и наличие коробочного решения</a:t>
            </a:r>
          </a:p>
          <a:p>
            <a:pPr indent="722313" algn="just">
              <a:tabLst>
                <a:tab pos="5654675" algn="l"/>
              </a:tabLs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«Всероссийская школьная летопись»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Оригинальная форма презентации продуктов познавательной, учебно-исследовательской и проектной деятельности обучающихся.</a:t>
            </a:r>
          </a:p>
          <a:p>
            <a:pPr indent="722313" algn="just">
              <a:tabLst>
                <a:tab pos="5654675" algn="l"/>
              </a:tabLs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получит возможность создавать собственные коллективные книги, состоящие из школьных историй, рассказов, стихов, анкет, портретов одноклассников. </a:t>
            </a:r>
          </a:p>
          <a:p>
            <a:pPr indent="722313" algn="just">
              <a:tabLst>
                <a:tab pos="5654675" algn="l"/>
              </a:tabLs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бесплатный экземпляр книги будет передаваться в школьную, библиотеку и два бесплатных экземпляра доставляться в Национальное фондохранилище отечественных печатных изданий Информационного телеграфного агентства России (ИТАР-ТАСС) и Российскую государственную детскую библиотеку.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52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«Уверенность в себе» </a:t>
            </a:r>
            <a:r>
              <a:rPr lang="ru-RU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Райдаса</a:t>
            </a:r>
            <a:r>
              <a:rPr lang="ru-RU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позволяющий исследовать типы поведения у испытуемых;</a:t>
            </a: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Е. </a:t>
            </a:r>
            <a:r>
              <a:rPr lang="ru-RU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Жарикова</a:t>
            </a:r>
            <a:r>
              <a:rPr lang="ru-RU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Е. Крушельницкого поможет исследовать такой гибкий навык у обучающихся лидерские качества;</a:t>
            </a: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К. Томаса предназначен для изучения стиля поведения в конфликте.  </a:t>
            </a: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П. </a:t>
            </a:r>
            <a:r>
              <a:rPr lang="ru-RU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Прядеинана</a:t>
            </a:r>
            <a:r>
              <a:rPr lang="ru-RU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изучение степени ответственности, как важного гибкого навыка; 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3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зарубежной образовательной практике эмоциональные и коммуникативные качества рассматриваются как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softskills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«мягкие», гибкие навыки, которые дополняют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hardskills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технические/ «твердые»/профессиональные навыки.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последнее время в связи со всеобщей компьютеризацией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цифровизацией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появилась еще одна группа ключевых навыков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digitalskills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цифровые навыки 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Способность использовать и создавать контент на основе цифровых технологий, включая поиск и обмен информацией, ответы на вопросы, взаимодействие с другими людьми и компьютерное программирование.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354013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навыков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hard-skills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ИУП дает возможность выбрать нужные инструменты (и не один, а два -три). </a:t>
            </a:r>
          </a:p>
          <a:p>
            <a:pPr indent="354013"/>
            <a:endParaRPr lang="ru-RU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еще четвертая  сторона вопроса - личность. В данном случае, имеется в виду совокупность личностных черт и установок человека по отношению к окружающему миру, людям, успеху, поражениям, целям и так далее.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если не уважаете и не любите своих сотрудников, то навык мотивации развить не получится, пока вы не измените отношения к сотрудникам. Нельзя также научиться продавать, если вы не испытываете почтения к своим клиентам, людям и своему продукту.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Первично - ваше отношение к вещам и установки, а навыки - вторичны.</a:t>
            </a:r>
          </a:p>
          <a:p>
            <a:pPr indent="354013"/>
            <a:endParaRPr lang="ru-RU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78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стиль поведения в конфликте всех испытуемых носит характер «компромисс», «сотрудничество», нередки случаи и «избегания»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новатЭк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назвала самые популярные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российские работодатели ожидают видеть в потенциальных кандидатах: 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коммуникабельность (каждая третья вакансия — 32%);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ответственность (30%);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мобильность (17%);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стрессоустойчивость (12%);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внимательность (12%).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34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такое качество личности как «уверенность в себе», мы считаем, что от степени уверенности в выполнении учебно-практической деятельности зависит эффективность проделанной работы и результативность. По сути, это качество является необходимым условием личностного и профессионального развития будущего работника нефтегазовой промышленности.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96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показали беседы со школьниками, необходимо изменить способы взаимодействия учителей и старшеклассников, форматы и технологии. Традиционные формы уже не интересны для нового поколения школьников . Их привлекает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геймификация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социальное обучение.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проектировании форм взаимодействия со школьниками в процессе развития гибких навыков важно учитывать ряд современных тенде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нци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76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реализовать переход от передачи знаний к их созданию. Доступность и высокая скорость обмена знаниями зачастую позволяет быть более успешным не тому, кто больше знает, а тому, кто быстрее и лучше ищет, идентифицируя, анализируя и создавая информацию.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 вторых, переход от привычной схемы учитель-ученик к взаимодействию учителя-ученики, создавая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коллаборации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работая в команде.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В-третьих, переход от узкой специализации к кросс-функциональному обучению.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Наконец, желательно, как показывает, использовать различные сочетания: работа в аудитории,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проекты (практические, социальные и др.) и симуляции, с целью максимального вовлечения школьников.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процессе развития гибких навыков во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внеучебной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деятельности могут быть использованы такие традиционные формы, как: самоуправление, волонтерские программы, социальные проекты, конференции, тренинги и 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0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навыки, которые кажутся совсем не нужными для определенных профессий, на самом деле играют огромную роль в развитии сотрудника, причем не только с профессиональной точки зрения, но и с точки зрения общекультурной. Гибкие навыки (</a:t>
            </a:r>
            <a:r>
              <a:rPr lang="ru-RU" dirty="0" err="1" smtClean="0"/>
              <a:t>soft</a:t>
            </a:r>
            <a:r>
              <a:rPr lang="ru-RU" dirty="0" smtClean="0"/>
              <a:t> </a:t>
            </a:r>
            <a:r>
              <a:rPr lang="ru-RU" dirty="0" err="1" smtClean="0"/>
              <a:t>skills</a:t>
            </a:r>
            <a:r>
              <a:rPr lang="ru-RU" dirty="0" smtClean="0"/>
              <a:t>) гораздо трудней развить, чем навыки профессиональные навыки (</a:t>
            </a:r>
            <a:r>
              <a:rPr lang="ru-RU" dirty="0" err="1" smtClean="0"/>
              <a:t>hard</a:t>
            </a:r>
            <a:r>
              <a:rPr lang="ru-RU" dirty="0" smtClean="0"/>
              <a:t> </a:t>
            </a:r>
            <a:r>
              <a:rPr lang="ru-RU" dirty="0" err="1" smtClean="0"/>
              <a:t>skills</a:t>
            </a:r>
            <a:r>
              <a:rPr lang="ru-RU" dirty="0" smtClean="0"/>
              <a:t>)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57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УМЕЛО ПОДОБРАННЫЙ</a:t>
            </a:r>
            <a:r>
              <a:rPr lang="ru-RU" baseline="0" dirty="0" smtClean="0"/>
              <a:t> МАТЕРИАЛ  </a:t>
            </a:r>
            <a:r>
              <a:rPr lang="ru-RU" baseline="0" dirty="0" err="1" smtClean="0"/>
              <a:t>УСИЛиВАЕТ</a:t>
            </a:r>
            <a:r>
              <a:rPr lang="ru-RU" baseline="0" dirty="0" smtClean="0"/>
              <a:t> ИНТЕРЕС ШКОЛЬНИКОВ К ЗАНЯТИЯМ, Т.Е. СПОСОБСТВУЕТ ФОРМИРОВАНИЮ ПОЛОЖИТЕЛЬНОЙ МОТИВАЦИИ УЧЕНИЯ, А ТАКЖЕ СИСТЕМОЙ ОТНОШЕНИЯ УЧИТЕЛЯ К КАЖДОМУ УЧЕНИКУ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02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Закончить свое выступление хочется латинской пословицей: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Дерево оценивают по его плодам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Учительские плоды – это достижения учеников.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ПРОДУКТИВНОЙ ДЕЯТЕЛЬНОСТИ представлены на слайде</a:t>
            </a:r>
          </a:p>
          <a:p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вам желаем зрелых плодов.</a:t>
            </a:r>
            <a:endParaRPr lang="ru-RU" sz="1200" b="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5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Совершенствуйтесь, ИЗУЧАЙТЕ ЛИТЕРАТУРУ ПО РАЗВИТИЮ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94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 smtClean="0">
                <a:solidFill>
                  <a:srgbClr val="FF5722"/>
                </a:solidFill>
                <a:latin typeface="Foundry"/>
              </a:rPr>
              <a:t>Тренируйте </a:t>
            </a:r>
            <a:r>
              <a:rPr lang="ru-RU" sz="1200" b="0" dirty="0" err="1" smtClean="0">
                <a:solidFill>
                  <a:srgbClr val="FF5722"/>
                </a:solidFill>
                <a:latin typeface="Foundry"/>
              </a:rPr>
              <a:t>Soft</a:t>
            </a:r>
            <a:r>
              <a:rPr lang="ru-RU" sz="1200" b="0" dirty="0" smtClean="0">
                <a:solidFill>
                  <a:srgbClr val="FF5722"/>
                </a:solidFill>
                <a:latin typeface="Foundry"/>
              </a:rPr>
              <a:t> </a:t>
            </a:r>
            <a:r>
              <a:rPr lang="ru-RU" sz="1200" b="0" dirty="0" err="1" smtClean="0">
                <a:solidFill>
                  <a:srgbClr val="FF5722"/>
                </a:solidFill>
                <a:latin typeface="Foundry"/>
              </a:rPr>
              <a:t>Skills</a:t>
            </a:r>
            <a:r>
              <a:rPr lang="ru-RU" sz="1200" b="0" dirty="0" smtClean="0">
                <a:solidFill>
                  <a:srgbClr val="FF5722"/>
                </a:solidFill>
                <a:latin typeface="Foundry"/>
              </a:rPr>
              <a:t> — это основа личного бренда. </a:t>
            </a:r>
          </a:p>
          <a:p>
            <a:pPr algn="just"/>
            <a:r>
              <a:rPr lang="ru-RU" sz="1200" b="0" dirty="0" smtClean="0">
                <a:solidFill>
                  <a:srgbClr val="FF5722"/>
                </a:solidFill>
                <a:latin typeface="Foundry"/>
              </a:rPr>
              <a:t>«Мягкие» навыки помогут вам выгодно презентовать себя в обществе и успешно реализовать личные и профессиональные амбиции. Они неподвластны никаким роботам, всегда дадут вам дополнительные «баллы» при трудоустройстве.</a:t>
            </a:r>
          </a:p>
          <a:p>
            <a:pPr algn="just"/>
            <a:endParaRPr lang="ru-RU" sz="1200" b="1" dirty="0" smtClean="0">
              <a:solidFill>
                <a:srgbClr val="FF5722"/>
              </a:solidFill>
              <a:latin typeface="Foundry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7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Европейская организация экономического сотрудничества и развития опубликовала результаты исследования КОТОРЫЕ  убедительно доказали, что эмоциональные и коммуникативные качества личности определяют жизненный успех ничуть не меньше, чем академическая успеваемость.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Осознание значимости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softskills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кардинально изменило всю систему высшего образования за рубежом. Отечественная же система образования, к сожалению, пока заточена на формирование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hardskills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компетенций. Именно эта проблема была обозначена Германом Грефом на пресс-конференции «Сбербанк делится знаниями» как самая острая для российского высшего образования.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5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002060"/>
                </a:solidFill>
              </a:rPr>
              <a:t>Диалогические умения, мотивационные навыки, стимуляция познавательной деятельности, интерес к диалогу, желание отстаивать собственную позицию в диалоге; коммуникативные навыки, организаторский способности, гностические, креативные, эмоциональные и оценочные умения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4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1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считаем определения гибких навыков с точки зрения подхода как качества личности Л.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Бурмана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Кручек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компетентностного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подхода - Н.В.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Жадько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более полными, что и определит содержание «треугольника развития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5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Известна фраза инвестиционного банкира Феликса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Рохатина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«Большинство сделок на 50% состоит из эмоций и на 50% из экономических соображений».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исследований автора, где отражены результаты выбора наиболее важных качеств, способствующих успеху человека в карьере, отражены следующие «мягкие» навыки: честность в отношениях со всеми, дисциплина, умение ладить с людьми, поддержка, высокая трудоспособность (по убыванию)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9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Университет Кентукки к спискам необходимых для специалиста «мягких» навыков относит коммуникативные способности, вежливые манеры, готовность быстро подстраиваться к любым условиям, честность, оптимистичный настрой, опрятную внешность, надежность, отзывчивость, готовность прийти на помощь, организаторские навыки, желание работать, целеустремленность.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простоты восприятия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предлагается разделить компетенции по четырем основным направлениям: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Базовые коммуникативные навыки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Навыки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-менеджмента: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Навыки эффективного мышления: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Управленческие навыки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99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Базовые коммуникативные навыки,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которые помогают человеку развивать отношения с людьми, поддерживать разговор, эффективно вести себя в критических ситуациях при общении с окружающими. Эти навыки нужны всем.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701D-35D0-4FC8-B393-5D9F638DD6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5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2927E-0C68-4760-BFC6-2E2B5076A332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C69F-B70F-4508-B94B-BE175BCA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8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4.png"/><Relationship Id="rId21" Type="http://schemas.openxmlformats.org/officeDocument/2006/relationships/image" Target="../media/image2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3.gif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23" Type="http://schemas.openxmlformats.org/officeDocument/2006/relationships/image" Target="../media/image39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.png"/><Relationship Id="rId10" Type="http://schemas.openxmlformats.org/officeDocument/2006/relationships/image" Target="../media/image45.jpeg"/><Relationship Id="rId4" Type="http://schemas.openxmlformats.org/officeDocument/2006/relationships/image" Target="../media/image4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.png"/><Relationship Id="rId7" Type="http://schemas.openxmlformats.org/officeDocument/2006/relationships/hyperlink" Target="http://sch00l-let0dis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hyperlink" Target="http://garantylearning.com/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56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microsoft.com/office/2007/relationships/hdphoto" Target="../media/hdphoto3.wdp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66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108.cgpublisher.com/proposals/64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vedomosti.ru/opinion/articles/2017/08/03/727760-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insdictionary/" TargetMode="External"/><Relationship Id="rId5" Type="http://schemas.openxmlformats.org/officeDocument/2006/relationships/hyperlink" Target="http://dictionary.cambridge/" TargetMode="External"/><Relationship Id="rId10" Type="http://schemas.openxmlformats.org/officeDocument/2006/relationships/hyperlink" Target="http://theoryandpractice.ru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dx.doi.org/10.1787/9789264226159-en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0.png"/><Relationship Id="rId3" Type="http://schemas.openxmlformats.org/officeDocument/2006/relationships/image" Target="../media/image68.png"/><Relationship Id="rId7" Type="http://schemas.openxmlformats.org/officeDocument/2006/relationships/image" Target="../media/image61.png"/><Relationship Id="rId12" Type="http://schemas.openxmlformats.org/officeDocument/2006/relationships/slide" Target="slide28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slide" Target="slide15.xml"/><Relationship Id="rId5" Type="http://schemas.openxmlformats.org/officeDocument/2006/relationships/image" Target="../media/image69.png"/><Relationship Id="rId15" Type="http://schemas.openxmlformats.org/officeDocument/2006/relationships/image" Target="../media/image72.png"/><Relationship Id="rId10" Type="http://schemas.openxmlformats.org/officeDocument/2006/relationships/slide" Target="slide22.xml"/><Relationship Id="rId4" Type="http://schemas.openxmlformats.org/officeDocument/2006/relationships/image" Target="../media/image63.png"/><Relationship Id="rId9" Type="http://schemas.openxmlformats.org/officeDocument/2006/relationships/image" Target="../media/image6.png"/><Relationship Id="rId1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3" y="711414"/>
            <a:ext cx="2605106" cy="1882947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6112" y="2926152"/>
            <a:ext cx="9144000" cy="11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ДЛЯ БУДУЩЕЙ КАРЬЕРЫ: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 КОГДА РАЗВИВАТЬ ШКОЛЬНИКУ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КЛАССА "НОВАТЭК»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5698" y="188640"/>
            <a:ext cx="7786464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>
              <a:tabLst>
                <a:tab pos="0" algn="l"/>
                <a:tab pos="447628" algn="l"/>
                <a:tab pos="893670" algn="l"/>
                <a:tab pos="1342885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ru-RU" sz="2000" b="1" dirty="0">
                <a:solidFill>
                  <a:schemeClr val="bg1"/>
                </a:solidFill>
              </a:rPr>
              <a:t>МБОУ «СОШ №2»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0589" y="48945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dirty="0" err="1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Губогло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Зиновия Ивановна,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заместитель директора по НМР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8869" y="852928"/>
            <a:ext cx="6475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PT Serif"/>
              </a:rPr>
              <a:t>«Очевидно</a:t>
            </a:r>
            <a:r>
              <a:rPr lang="ru-RU" b="1" dirty="0">
                <a:solidFill>
                  <a:schemeClr val="bg1"/>
                </a:solidFill>
                <a:latin typeface="PT Serif"/>
              </a:rPr>
              <a:t>, что конкурентные преимущества получат те люди, которые не просто обладают набором интересных и важных знаний, а обладают тем, что сегодня называют </a:t>
            </a:r>
            <a:r>
              <a:rPr lang="ru-RU" b="1" dirty="0" err="1">
                <a:solidFill>
                  <a:schemeClr val="bg1"/>
                </a:solidFill>
                <a:latin typeface="PT Serif"/>
              </a:rPr>
              <a:t>soft</a:t>
            </a:r>
            <a:r>
              <a:rPr lang="ru-RU" b="1" dirty="0">
                <a:solidFill>
                  <a:schemeClr val="bg1"/>
                </a:solidFill>
                <a:latin typeface="PT Serif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PT Serif"/>
              </a:rPr>
              <a:t>skills</a:t>
            </a:r>
            <a:r>
              <a:rPr lang="ru-RU" b="1" dirty="0">
                <a:solidFill>
                  <a:schemeClr val="bg1"/>
                </a:solidFill>
                <a:latin typeface="PT Serif"/>
              </a:rPr>
              <a:t>, обладают и креативным, и плановым, и другими видами </a:t>
            </a:r>
            <a:r>
              <a:rPr lang="ru-RU" b="1" dirty="0" smtClean="0">
                <a:solidFill>
                  <a:schemeClr val="bg1"/>
                </a:solidFill>
                <a:latin typeface="PT Serif"/>
              </a:rPr>
              <a:t>мышления»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PT Serif"/>
              </a:rPr>
              <a:t>Владимир </a:t>
            </a:r>
            <a:r>
              <a:rPr lang="ru-RU" b="1" dirty="0">
                <a:solidFill>
                  <a:schemeClr val="bg1"/>
                </a:solidFill>
                <a:latin typeface="PT Serif"/>
              </a:rPr>
              <a:t>Путин.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036">
            <a:off x="329760" y="3762520"/>
            <a:ext cx="2557020" cy="10806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03" y="952113"/>
            <a:ext cx="1139808" cy="1247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4105" y="4830849"/>
            <a:ext cx="264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ВЕКТОР РАЗВИТИЯ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44222"/>
            <a:ext cx="30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УПРАВЛЕНИЕ СОБОЙ: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142" y="944222"/>
            <a:ext cx="5708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управление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эмоциями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управление стрессом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управление собственным развитием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планирование и целеполагание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тайм-менеджмент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энергия / энтузиазм / инициативность / настойчивость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рефлексия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использование обратной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связи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2304" y="120833"/>
            <a:ext cx="8168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ТОП САМЫХ НЕОБХОДИМЫХ SOFT-SKILLS КОМПЕТЕНЦИЙ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036">
            <a:off x="329760" y="3762520"/>
            <a:ext cx="2557020" cy="10806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03" y="952113"/>
            <a:ext cx="1139808" cy="1247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4105" y="4830849"/>
            <a:ext cx="264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ВЕКТОР РАЗВИТИЯ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105" y="944222"/>
            <a:ext cx="1949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МЫШЛЕНИЕ: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7783" y="1066193"/>
            <a:ext cx="6046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системное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мышление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креативное мышление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структурное мышление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логическое мышление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поиск и анализ информации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выработка и принятие решений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проектное мышление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тактическое и стратегическое мышление (для руководителей)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2304" y="120833"/>
            <a:ext cx="8168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ТОП САМЫХ НЕОБХОДИМЫХ SOFT-SKILLS КОМПЕТЕНЦИЙ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036">
            <a:off x="215460" y="3762520"/>
            <a:ext cx="2557020" cy="10806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03" y="952113"/>
            <a:ext cx="1139808" cy="1247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9805" y="4830849"/>
            <a:ext cx="264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ВЕКТОР РАЗВИТИЯ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44222"/>
            <a:ext cx="2647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УПРАВЛЕНЧЕСКИЕ НАВЫКИ: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4185" y="852928"/>
            <a:ext cx="65798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управление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исполнением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планирование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постановка задач сотрудникам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мотивирование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контроль реализации задач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наставничество (развитие сотрудников) - 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менторинг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коучинг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ситуационное руководство и лидерство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ведение совещаний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подача обратной связи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управление проектами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управление изменениями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делегирование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2304" y="120833"/>
            <a:ext cx="8168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ТОП САМЫХ НЕОБХОДИМЫХ SOFT-SKILLS КОМПЕТЕНЦИЙ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036">
            <a:off x="215460" y="3762520"/>
            <a:ext cx="2557020" cy="10806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03" y="952113"/>
            <a:ext cx="1139808" cy="1247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9805" y="4830849"/>
            <a:ext cx="264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ВЕКТОР РАЗВИТИЯ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406" y="1079485"/>
            <a:ext cx="5067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ПРЕДПРИНИМАТЕЛЬСКИЕ НАВЫКИ: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5604" y="1676680"/>
            <a:ext cx="70669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бизнес-планирование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финансовое моделирование,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понимание маркетинговых процессов,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навыки продвижения бизнеса 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управления репутацией.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2304" y="120833"/>
            <a:ext cx="8168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ТОП САМЫХ НЕОБХОДИМЫХ SOFT-SKILLS КОМПЕТЕНЦИЙ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3855" y="-1"/>
            <a:ext cx="9144000" cy="6858001"/>
            <a:chOff x="0" y="-1"/>
            <a:chExt cx="9144000" cy="6858001"/>
          </a:xfrm>
        </p:grpSpPr>
        <p:pic>
          <p:nvPicPr>
            <p:cNvPr id="47" name="Объект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9144000" cy="685800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19"/>
            <a:stretch/>
          </p:blipFill>
          <p:spPr>
            <a:xfrm>
              <a:off x="5671616" y="3642858"/>
              <a:ext cx="1417268" cy="96708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399" y="3654163"/>
              <a:ext cx="1436716" cy="9565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3571" y="4994233"/>
              <a:ext cx="1744065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4" tIns="34292" rIns="68584" bIns="34292" rtlCol="0">
              <a:spAutoFit/>
            </a:bodyPr>
            <a:lstStyle>
              <a:defPPr>
                <a:defRPr lang="ru-RU"/>
              </a:defPPr>
              <a:lvl1pPr>
                <a:defRPr sz="675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ru-RU" sz="825" dirty="0"/>
                <a:t>СРЕДА</a:t>
              </a:r>
              <a:r>
                <a:rPr lang="ru-RU" dirty="0"/>
                <a:t> </a:t>
              </a:r>
              <a:r>
                <a:rPr lang="ru-RU" sz="825" dirty="0"/>
                <a:t>НА</a:t>
              </a:r>
              <a:r>
                <a:rPr lang="ru-RU" dirty="0"/>
                <a:t> </a:t>
              </a:r>
              <a:r>
                <a:rPr lang="ru-RU" sz="825" dirty="0" smtClean="0"/>
                <a:t>ОПЕРЕЖЕНИЕ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22336" y="1797876"/>
              <a:ext cx="1212519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8584" tIns="34292" rIns="68584" bIns="34292" rtlCol="0">
              <a:spAutoFit/>
            </a:bodyPr>
            <a:lstStyle/>
            <a:p>
              <a:pPr algn="ctr"/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РОБОТОТЕХНИКА +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6577" y="4667156"/>
              <a:ext cx="899934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8584" tIns="34292" rIns="68584" bIns="34292" rtlCol="0">
              <a:spAutoFit/>
            </a:bodyPr>
            <a:lstStyle/>
            <a:p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ТЕХНОСФЕРА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74963" y="5989887"/>
              <a:ext cx="1473673" cy="3231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УМНАЯ</a:t>
              </a:r>
              <a:r>
                <a:rPr lang="ru-RU" sz="7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ЛОКАЛЬНАЯ</a:t>
              </a:r>
              <a:r>
                <a:rPr lang="ru-RU" sz="7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СЕТЬ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0835" y="5982132"/>
              <a:ext cx="1233122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ШКОЛЬНЫЕ</a:t>
              </a:r>
              <a:r>
                <a:rPr lang="ru-RU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5057" y="1848609"/>
              <a:ext cx="1574761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БИЗНЕС-ИНКУБАТОРЫ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6973" y="4665898"/>
              <a:ext cx="1738304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8584" tIns="34292" rIns="68584" bIns="34292" rtlCol="0">
              <a:spAutoFit/>
            </a:bodyPr>
            <a:lstStyle>
              <a:defPPr>
                <a:defRPr lang="ru-RU"/>
              </a:defPPr>
              <a:lvl1pPr>
                <a:defRPr sz="825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dirty="0"/>
                <a:t>ПРОЕКТНАЯ ДЕЯТЕЛЬНОСТЬ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47109" y="5982131"/>
              <a:ext cx="1609409" cy="3231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МЕЖДУНАРОДНЫЕ</a:t>
              </a:r>
              <a:r>
                <a:rPr lang="ru-RU" sz="67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ОБМЕНЫ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0586" y="4664220"/>
              <a:ext cx="1311906" cy="1962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68584" tIns="34292" rIns="68584" bIns="34292" rtlCol="0">
              <a:spAutoFit/>
            </a:bodyPr>
            <a:lstStyle/>
            <a:p>
              <a:r>
                <a:rPr lang="ru-RU" sz="8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ТЬЮТОРСКИЙ</a:t>
              </a:r>
              <a:r>
                <a:rPr lang="ru-RU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ЦЕНТР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/>
            <a:srcRect l="6822" t="11864" r="13373" b="18312"/>
            <a:stretch/>
          </p:blipFill>
          <p:spPr>
            <a:xfrm>
              <a:off x="3293868" y="2242846"/>
              <a:ext cx="1289440" cy="795547"/>
            </a:xfrm>
            <a:prstGeom prst="rect">
              <a:avLst/>
            </a:prstGeom>
          </p:spPr>
        </p:pic>
        <p:sp>
          <p:nvSpPr>
            <p:cNvPr id="1052" name="Правая фигурная скобка 1051"/>
            <p:cNvSpPr/>
            <p:nvPr/>
          </p:nvSpPr>
          <p:spPr>
            <a:xfrm rot="16200000">
              <a:off x="2177013" y="665228"/>
              <a:ext cx="264376" cy="2940874"/>
            </a:xfrm>
            <a:prstGeom prst="rightBrace">
              <a:avLst>
                <a:gd name="adj1" fmla="val 8333"/>
                <a:gd name="adj2" fmla="val 5125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8584" tIns="34292" rIns="68584" bIns="34292" rtlCol="0" anchor="ctr"/>
            <a:lstStyle/>
            <a:p>
              <a:pPr algn="ctr"/>
              <a:r>
                <a:rPr lang="ru-RU" sz="675" dirty="0" smtClean="0"/>
                <a:t>         </a:t>
              </a:r>
              <a:endParaRPr lang="ru-RU" sz="675" dirty="0"/>
            </a:p>
          </p:txBody>
        </p:sp>
        <p:sp>
          <p:nvSpPr>
            <p:cNvPr id="61" name="Правая фигурная скобка 60"/>
            <p:cNvSpPr/>
            <p:nvPr/>
          </p:nvSpPr>
          <p:spPr>
            <a:xfrm rot="16200000">
              <a:off x="6053201" y="1211684"/>
              <a:ext cx="264376" cy="1938704"/>
            </a:xfrm>
            <a:prstGeom prst="rightBrace">
              <a:avLst>
                <a:gd name="adj1" fmla="val 8333"/>
                <a:gd name="adj2" fmla="val 5125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8584" tIns="34292" rIns="68584" bIns="34292" rtlCol="0" anchor="ctr"/>
            <a:lstStyle/>
            <a:p>
              <a:pPr algn="ctr"/>
              <a:r>
                <a:rPr lang="ru-RU" sz="675" dirty="0" smtClean="0"/>
                <a:t>                             </a:t>
              </a:r>
              <a:endParaRPr lang="ru-RU" sz="675" dirty="0"/>
            </a:p>
          </p:txBody>
        </p:sp>
        <p:sp>
          <p:nvSpPr>
            <p:cNvPr id="62" name="Правая фигурная скобка 61"/>
            <p:cNvSpPr/>
            <p:nvPr/>
          </p:nvSpPr>
          <p:spPr>
            <a:xfrm rot="5400000">
              <a:off x="3577470" y="401655"/>
              <a:ext cx="264376" cy="6162279"/>
            </a:xfrm>
            <a:prstGeom prst="rightBrace">
              <a:avLst>
                <a:gd name="adj1" fmla="val 8333"/>
                <a:gd name="adj2" fmla="val 5125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8584" tIns="34292" rIns="68584" bIns="34292" rtlCol="0" anchor="ctr"/>
            <a:lstStyle/>
            <a:p>
              <a:pPr algn="ctr"/>
              <a:endParaRPr lang="ru-RU" sz="675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94"/>
            <a:stretch/>
          </p:blipFill>
          <p:spPr>
            <a:xfrm>
              <a:off x="2553490" y="5098480"/>
              <a:ext cx="1466647" cy="8015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931" y="3650479"/>
              <a:ext cx="1440336" cy="95898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13"/>
            <a:stretch/>
          </p:blipFill>
          <p:spPr>
            <a:xfrm>
              <a:off x="4107230" y="5107260"/>
              <a:ext cx="1481911" cy="800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380" y="2257591"/>
              <a:ext cx="1207055" cy="80366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70" y="2223899"/>
              <a:ext cx="1223590" cy="81572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10" y="2215466"/>
              <a:ext cx="1226783" cy="81785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678" y="2263246"/>
              <a:ext cx="1203468" cy="8012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301" y="5105252"/>
              <a:ext cx="1436399" cy="80797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131223" y="3165789"/>
            <a:ext cx="1246183" cy="196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84" tIns="34292" rIns="68584" bIns="34292" rtlCol="0">
            <a:spAutoFit/>
          </a:bodyPr>
          <a:lstStyle/>
          <a:p>
            <a:r>
              <a:rPr lang="en-US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 -</a:t>
            </a:r>
            <a:r>
              <a:rPr lang="ru-RU" sz="8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11018" y="3123985"/>
            <a:ext cx="2834653" cy="315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4" tIns="34292" rIns="68584" bIns="34292">
            <a:spAutoFit/>
          </a:bodyPr>
          <a:lstStyle/>
          <a:p>
            <a:r>
              <a:rPr lang="ru-RU" sz="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САМОРАЗВИВАЮЩИХСЯ ПРОЦЕССОВ: </a:t>
            </a: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SMART-</a:t>
            </a:r>
            <a:r>
              <a:rPr lang="ru-RU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</a:p>
        </p:txBody>
      </p:sp>
      <p:sp>
        <p:nvSpPr>
          <p:cNvPr id="53" name="Правая фигурная скобка 52"/>
          <p:cNvSpPr/>
          <p:nvPr/>
        </p:nvSpPr>
        <p:spPr>
          <a:xfrm>
            <a:off x="7517870" y="856581"/>
            <a:ext cx="236946" cy="5094358"/>
          </a:xfrm>
          <a:prstGeom prst="rightBrace">
            <a:avLst>
              <a:gd name="adj1" fmla="val 500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4" tIns="34292" rIns="68584" bIns="34292" rtlCol="0" anchor="ctr"/>
          <a:lstStyle/>
          <a:p>
            <a:pPr algn="ctr"/>
            <a:endParaRPr lang="ru-RU" sz="675"/>
          </a:p>
        </p:txBody>
      </p:sp>
      <p:pic>
        <p:nvPicPr>
          <p:cNvPr id="88" name="Picture 6" descr="http://schoolnano.ru/sites/default/files/ckeditor/1/images/intel_rgb_6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93" y="1988486"/>
            <a:ext cx="888102" cy="4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http://schoolnano.ru/sites/default/files/ckeditor/1/images/logo_nm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66" y="3318396"/>
            <a:ext cx="1253378" cy="5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74264" y="934891"/>
            <a:ext cx="1335881" cy="100822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64" y="2632870"/>
            <a:ext cx="1163319" cy="554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63" y="3869068"/>
            <a:ext cx="1255621" cy="75818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63" y="3869009"/>
            <a:ext cx="1255621" cy="75818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21" y="3869009"/>
            <a:ext cx="1255621" cy="758186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423133" y="935401"/>
            <a:ext cx="71262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91">
              <a:defRPr/>
            </a:pPr>
            <a:r>
              <a:rPr lang="ru-RU" sz="1650" b="1" dirty="0" smtClean="0">
                <a:solidFill>
                  <a:srgbClr val="084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«СОЗДАНИЕ ПРЕДМЕТНО-РАЗВИВАЮЩЕЙ СРЕДЫ ПОСРЕДСТВОМ ВИЗУАЛИЗАЦИИ ПРОЕКТНОЙ ДЕЯТЕЛЬНОСТИ»</a:t>
            </a:r>
            <a:endParaRPr lang="ru-RU" sz="1650" b="1" dirty="0">
              <a:solidFill>
                <a:srgbClr val="0847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6957"/>
            <a:ext cx="909209" cy="90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5115" y="5298764"/>
            <a:ext cx="2048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Литературная </a:t>
            </a:r>
            <a:r>
              <a:rPr lang="ru-RU" sz="1200" b="1" dirty="0" smtClean="0"/>
              <a:t>гостиная Лаборатория </a:t>
            </a:r>
            <a:r>
              <a:rPr lang="ru-RU" sz="1200" b="1" dirty="0"/>
              <a:t>– </a:t>
            </a:r>
            <a:r>
              <a:rPr lang="ru-RU" sz="1200" b="1" dirty="0" err="1" smtClean="0"/>
              <a:t>Умникум</a:t>
            </a:r>
            <a:r>
              <a:rPr lang="ru-RU" sz="1200" b="1" dirty="0" smtClean="0"/>
              <a:t> </a:t>
            </a:r>
          </a:p>
          <a:p>
            <a:r>
              <a:rPr lang="ru-RU" sz="1200" b="1" dirty="0" smtClean="0"/>
              <a:t>Музыкальное погружение 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Модуль делового формата – </a:t>
            </a:r>
            <a:r>
              <a:rPr lang="ru-RU" sz="1200" b="1" dirty="0" smtClean="0"/>
              <a:t>переговоров </a:t>
            </a:r>
          </a:p>
          <a:p>
            <a:r>
              <a:rPr lang="ru-RU" sz="1200" b="1" dirty="0" smtClean="0"/>
              <a:t>Умные технологии</a:t>
            </a:r>
          </a:p>
          <a:p>
            <a:r>
              <a:rPr lang="ru-RU" sz="1200" b="1" dirty="0" smtClean="0"/>
              <a:t>Музей </a:t>
            </a:r>
            <a:r>
              <a:rPr lang="ru-RU" sz="1200" b="1" dirty="0"/>
              <a:t>творчества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585" y="4664220"/>
            <a:ext cx="2177527" cy="196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84" tIns="34292" rIns="68584" bIns="34292" rtlCol="0">
            <a:spAutoFit/>
          </a:bodyPr>
          <a:lstStyle/>
          <a:p>
            <a:r>
              <a:rPr lang="ru-RU" sz="825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МУЗЕЙ «ПОБЕДЫ»</a:t>
            </a:r>
            <a:endParaRPr lang="ru-RU" sz="825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9" y="3640908"/>
            <a:ext cx="1451640" cy="968233"/>
          </a:xfrm>
          <a:prstGeom prst="rect">
            <a:avLst/>
          </a:prstGeom>
        </p:spPr>
      </p:pic>
      <p:pic>
        <p:nvPicPr>
          <p:cNvPr id="67" name="Рисунок 66"/>
          <p:cNvPicPr/>
          <p:nvPr/>
        </p:nvPicPr>
        <p:blipFill rotWithShape="1">
          <a:blip r:embed="rId2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42" r="15279" b="12942"/>
          <a:stretch/>
        </p:blipFill>
        <p:spPr>
          <a:xfrm>
            <a:off x="7893292" y="4613113"/>
            <a:ext cx="924850" cy="984278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18" y="30955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837" y="1006559"/>
            <a:ext cx="8883807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Благоприятные  условия для усвоения знаний и целостного развития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личности школьника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Ю.А. Павлова выделяет: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сравнительно новые и нетрадиционные методы и формы (моделирование, ролевые игры,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микропреподавание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«мозговой штурм», диалоги, беседы);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терминологическую практику, проектную деятельность и пр.;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применение средств визуальной наглядности с помощью мультимедийных средств;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общения;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подготовка школьников к дебатам, круглым столам, «мозговым штурмам», инсценировкам, презентациям проектов, в процессе которых они приобретают опыт принятия профессиональных решений;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использование фронтальных опросов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 друга по проверке усвоенной основных понятий, парных проектов на заданную тему и др.  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615">
            <a:off x="497516" y="902029"/>
            <a:ext cx="2555502" cy="259827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7" y="892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special.rostov-gorod.ru/upload/iblock/bdb/bdbba7c9d111383172ef01c30797819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00" y="3090269"/>
            <a:ext cx="1709370" cy="1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7802" y="46619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ИНТЕНСИВНЫЕ КАНИКУЛЯРНЫЕ ШКОЛЫ ДЛЯ ОБУЧАЮЩИХСЯ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olimpiada.ru/files/m_activity/183/%D1%82%D1%8E%D1%84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82" y="979753"/>
            <a:ext cx="4672970" cy="14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uolbt.yanao.ru/images/2017/09/nauka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54" y="4675120"/>
            <a:ext cx="2715135" cy="18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929415" y="2393872"/>
            <a:ext cx="5125690" cy="1442862"/>
            <a:chOff x="3929415" y="2393872"/>
            <a:chExt cx="5125690" cy="1442862"/>
          </a:xfrm>
        </p:grpSpPr>
        <p:pic>
          <p:nvPicPr>
            <p:cNvPr id="5128" name="Picture 8" descr="http://varnaroo.eps74.ru/Storage/Image/PublicationItem/Image/big/1842/16_05_3.PN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E3FEDF"/>
                </a:clrFrom>
                <a:clrTo>
                  <a:srgbClr val="E3FE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445" y="2512527"/>
              <a:ext cx="3834660" cy="132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gov.cap.ru/UserFiles/news/201609/22/embl_crot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83504">
              <a:off x="3929415" y="2393872"/>
              <a:ext cx="2330384" cy="1309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7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56" y="30955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 descr="ЗФМЛ &quot;АВАНГАРД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23" y="852928"/>
            <a:ext cx="8572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4690" y="958689"/>
            <a:ext cx="3639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all" dirty="0">
                <a:solidFill>
                  <a:srgbClr val="919191"/>
                </a:solidFill>
                <a:latin typeface="Open Sans"/>
              </a:rPr>
              <a:t>ЗАОЧНЫЙ ФИЗИКО МАТЕМАТИЧЕСКИЙ ЛИЦЕЙ "</a:t>
            </a:r>
            <a:r>
              <a:rPr lang="ru-RU" sz="1600" cap="all" dirty="0" smtClean="0">
                <a:solidFill>
                  <a:srgbClr val="919191"/>
                </a:solidFill>
                <a:latin typeface="Open Sans"/>
              </a:rPr>
              <a:t>АВАНГАРД»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6281" y="2086492"/>
            <a:ext cx="1860530" cy="17372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1376" y="4135473"/>
            <a:ext cx="3773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irce"/>
              </a:rPr>
              <a:t>Фоксфорд — онлайн-школа </a:t>
            </a:r>
            <a:br>
              <a:rPr lang="ru-RU" b="1" dirty="0">
                <a:solidFill>
                  <a:srgbClr val="002060"/>
                </a:solidFill>
                <a:latin typeface="Circe"/>
              </a:rPr>
            </a:br>
            <a:r>
              <a:rPr lang="ru-RU" b="1" dirty="0">
                <a:solidFill>
                  <a:srgbClr val="002060"/>
                </a:solidFill>
                <a:latin typeface="Circe"/>
              </a:rPr>
              <a:t>для подготовки к ЕГЭ, ОГЭ и </a:t>
            </a:r>
            <a:r>
              <a:rPr lang="ru-RU" b="1" dirty="0" smtClean="0">
                <a:solidFill>
                  <a:srgbClr val="002060"/>
                </a:solidFill>
                <a:latin typeface="Circe"/>
              </a:rPr>
              <a:t>олимпиадам</a:t>
            </a:r>
            <a:endParaRPr lang="ru-RU" b="1" i="0" dirty="0">
              <a:solidFill>
                <a:srgbClr val="002060"/>
              </a:solidFill>
              <a:effectLst/>
              <a:latin typeface="Circe"/>
            </a:endParaRPr>
          </a:p>
        </p:txBody>
      </p:sp>
      <p:pic>
        <p:nvPicPr>
          <p:cNvPr id="4104" name="Picture 8" descr="http://vcnmo.ru/upload/iblock/1d2/1d2c90f8a1fd8160b2e5247e4d47277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CF8"/>
              </a:clrFrom>
              <a:clrTo>
                <a:srgbClr val="FF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1" y="4173890"/>
            <a:ext cx="989988" cy="9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100-bal.ru/pars_docs/refs/153/152118/152118_html_m7986dcd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23" y="4558516"/>
            <a:ext cx="2052529" cy="17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pandamathclub.ru/wp-content/uploads/2017/09/Lomonosov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2F8F6"/>
              </a:clrFrom>
              <a:clrTo>
                <a:srgbClr val="F2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1" y="969300"/>
            <a:ext cx="3984008" cy="10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oy7.ucoz.ru/_nw/2/9761271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144049"/>
            <a:ext cx="2975043" cy="181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интеграция Национальная система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76" y="3924809"/>
            <a:ext cx="4441791" cy="10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yt3.ggpht.com/a-/ACSszfHssjf3k6WvIPC3eo15NpEZEVRXpgr13cnFlg=s900-mo-c-c0xffffffff-rj-k-no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4F8FB"/>
              </a:clrFrom>
              <a:clrTo>
                <a:srgbClr val="F4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68" y="2009534"/>
            <a:ext cx="1711774" cy="171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" y="30955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56663" y="923050"/>
            <a:ext cx="4080113" cy="1091597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«ГАРАНТИЯ ЗНАНИЙ»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hlinkClick r:id="rId5"/>
              </a:rPr>
              <a:t>HTTP://GARANTYLEARNING.COM/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04" t="12021" r="53991" b="31944"/>
          <a:stretch/>
        </p:blipFill>
        <p:spPr>
          <a:xfrm>
            <a:off x="206293" y="2110334"/>
            <a:ext cx="4854063" cy="4059629"/>
          </a:xfrm>
          <a:prstGeom prst="rect">
            <a:avLst/>
          </a:prstGeom>
        </p:spPr>
      </p:pic>
      <p:sp>
        <p:nvSpPr>
          <p:cNvPr id="12" name="Стрелка вправо с вырезом 11"/>
          <p:cNvSpPr/>
          <p:nvPr/>
        </p:nvSpPr>
        <p:spPr>
          <a:xfrm flipH="1">
            <a:off x="4454682" y="897706"/>
            <a:ext cx="4482962" cy="1195276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«ВСЕРОССИЙСКАЯ ШКОЛЬНАЯ ЛЕТОПИСЬ» </a:t>
            </a:r>
            <a:r>
              <a:rPr lang="ru-RU" sz="1600" b="1" u="sng" dirty="0" smtClean="0">
                <a:hlinkClick r:id="rId7"/>
              </a:rPr>
              <a:t>HTTP://SCH00L-LET0DIS.RU/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7" descr="http://school-letopis.ru/wp-content/uploads/2017/09/%D0%9A%D0%9A280-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705485"/>
            <a:ext cx="2948607" cy="24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8" y="0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655" y="1851906"/>
            <a:ext cx="5175858" cy="2739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РАЙДАСА «ТИПЫ ПОВЕДЕНИЯ»;</a:t>
            </a: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Е. ЖАРИКОВА И Е. КРУШЕЛЬНИЦКОГО «ЛИДЕРСКИЕ КАЧЕСТВА»;</a:t>
            </a: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К. ТОМАСА «СТИЛЬ ПОВЕДЕНИЯ В КОНФЛИКТЕ» ; </a:t>
            </a:r>
          </a:p>
          <a:p>
            <a:pPr marL="357188" lvl="0" indent="-35718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П. ПРЯДЕИНАНА «ОТВЕТСТВЕННОСТЬ».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836802" y="1097111"/>
            <a:ext cx="5084245" cy="4503590"/>
            <a:chOff x="4012631" y="1111452"/>
            <a:chExt cx="5596310" cy="465484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76" y="1111452"/>
              <a:ext cx="4348065" cy="465484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053" y="1891597"/>
              <a:ext cx="2845892" cy="284589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631" y="3403291"/>
              <a:ext cx="2134152" cy="23362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7190781" y="866279"/>
            <a:ext cx="14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D8EC3"/>
                </a:solidFill>
              </a:rPr>
              <a:t>БУДУЩЕЕ</a:t>
            </a:r>
            <a:endParaRPr lang="ru-RU" sz="2400" b="1" dirty="0">
              <a:solidFill>
                <a:srgbClr val="3D8EC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195" y="985382"/>
            <a:ext cx="250408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3D8EC3"/>
                </a:solidFill>
              </a:rPr>
              <a:t>МЕТОДИКИ</a:t>
            </a:r>
          </a:p>
        </p:txBody>
      </p:sp>
    </p:spTree>
    <p:extLst>
      <p:ext uri="{BB962C8B-B14F-4D97-AF65-F5344CB8AC3E}">
        <p14:creationId xmlns:p14="http://schemas.microsoft.com/office/powerpoint/2010/main" val="3877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31" name="Прямоугольник 30"/>
          <p:cNvSpPr/>
          <p:nvPr/>
        </p:nvSpPr>
        <p:spPr>
          <a:xfrm>
            <a:off x="143886" y="1437500"/>
            <a:ext cx="2711610" cy="23083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D8E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ИУП предусматривает изучение: </a:t>
            </a:r>
            <a:endParaRPr lang="ru-RU" sz="1600" b="1" dirty="0" smtClean="0">
              <a:solidFill>
                <a:srgbClr val="3D8E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3D8EC3"/>
                </a:solidFill>
              </a:rPr>
              <a:t>учебных  предметов на базовом уровне;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3D8EC3"/>
                </a:solidFill>
              </a:rPr>
              <a:t>учебных  </a:t>
            </a:r>
            <a:r>
              <a:rPr lang="ru-RU" sz="1600" b="1" dirty="0">
                <a:solidFill>
                  <a:srgbClr val="3D8EC3"/>
                </a:solidFill>
              </a:rPr>
              <a:t>предметов на профильном уровне по выбору (не менее 2</a:t>
            </a:r>
            <a:r>
              <a:rPr lang="ru-RU" sz="1600" b="1" dirty="0" smtClean="0">
                <a:solidFill>
                  <a:srgbClr val="3D8EC3"/>
                </a:solidFill>
              </a:rPr>
              <a:t>);</a:t>
            </a:r>
            <a:endParaRPr lang="ru-RU" sz="1600" b="1" dirty="0">
              <a:solidFill>
                <a:srgbClr val="3D8EC3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3D8EC3"/>
                </a:solidFill>
              </a:rPr>
              <a:t>э</a:t>
            </a:r>
            <a:r>
              <a:rPr lang="ru-RU" sz="1600" b="1" dirty="0" smtClean="0">
                <a:solidFill>
                  <a:srgbClr val="3D8EC3"/>
                </a:solidFill>
              </a:rPr>
              <a:t>лективных </a:t>
            </a:r>
            <a:r>
              <a:rPr lang="ru-RU" sz="1600" b="1" dirty="0">
                <a:solidFill>
                  <a:srgbClr val="3D8EC3"/>
                </a:solidFill>
              </a:rPr>
              <a:t>учебных </a:t>
            </a:r>
            <a:r>
              <a:rPr lang="ru-RU" sz="1600" b="1" dirty="0" smtClean="0">
                <a:solidFill>
                  <a:srgbClr val="3D8EC3"/>
                </a:solidFill>
              </a:rPr>
              <a:t>предметов</a:t>
            </a:r>
            <a:endParaRPr lang="ru-RU" sz="1600" b="1" dirty="0">
              <a:solidFill>
                <a:srgbClr val="3D8EC3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855496" y="1386318"/>
            <a:ext cx="0" cy="1424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27" y="4284724"/>
            <a:ext cx="335861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995" y="3432284"/>
            <a:ext cx="296683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18" y="4571019"/>
            <a:ext cx="2277969" cy="2493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71" y="4322837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1" y="4203298"/>
            <a:ext cx="983507" cy="969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35" y="3009000"/>
            <a:ext cx="1291163" cy="10823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87812" y="1411686"/>
            <a:ext cx="266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D8EC3"/>
                </a:solidFill>
              </a:rPr>
              <a:t>коммуникативная</a:t>
            </a:r>
            <a:endParaRPr lang="ru-RU" sz="1600" b="1" dirty="0">
              <a:solidFill>
                <a:srgbClr val="3D8EC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3720" y="1825832"/>
            <a:ext cx="266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3D8EC3"/>
                </a:solidFill>
              </a:defRPr>
            </a:lvl1pPr>
          </a:lstStyle>
          <a:p>
            <a:r>
              <a:rPr lang="ru-RU" dirty="0"/>
              <a:t>информационная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11410" y="2225988"/>
            <a:ext cx="266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3D8EC3"/>
                </a:solidFill>
              </a:defRPr>
            </a:lvl1pPr>
          </a:lstStyle>
          <a:p>
            <a:r>
              <a:rPr lang="ru-RU" dirty="0"/>
              <a:t>компетентность принятия решений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782781" y="4913979"/>
            <a:ext cx="4897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 eaLnBrk="1" hangingPunct="1"/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ЛИЧНОСТЬ </a:t>
            </a:r>
            <a:endParaRPr lang="ru-RU" alt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627" y="852928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HARD</a:t>
            </a:r>
            <a:r>
              <a:rPr lang="en-US" sz="2400" b="1" dirty="0" smtClean="0">
                <a:solidFill>
                  <a:srgbClr val="FF0000"/>
                </a:solidFill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</a:rPr>
              <a:t>SKILLS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8880" y="870803"/>
            <a:ext cx="186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SOFT</a:t>
            </a:r>
            <a:r>
              <a:rPr lang="en-US" sz="2400" b="1" dirty="0" smtClean="0">
                <a:solidFill>
                  <a:srgbClr val="FF0000"/>
                </a:solidFill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</a:rPr>
              <a:t>SKILLS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28550" y="122103"/>
            <a:ext cx="7572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SOFT-SKILLS КОМПЕТЕНЦИИ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10525" y="881492"/>
            <a:ext cx="2215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DIGITAL - SKILLS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19171" y="1430161"/>
            <a:ext cx="0" cy="2255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650794" y="1381030"/>
            <a:ext cx="0" cy="1424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892864" y="14116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3D8EC3"/>
                </a:solidFill>
              </a:rPr>
              <a:t>создавать контент </a:t>
            </a:r>
            <a:endParaRPr lang="ru-RU" sz="1600" b="1" dirty="0" smtClean="0">
              <a:solidFill>
                <a:srgbClr val="3D8EC3"/>
              </a:solidFill>
            </a:endParaRPr>
          </a:p>
          <a:p>
            <a:endParaRPr lang="ru-RU" sz="1600" b="1" dirty="0" smtClean="0">
              <a:solidFill>
                <a:srgbClr val="3D8EC3"/>
              </a:solidFill>
            </a:endParaRPr>
          </a:p>
          <a:p>
            <a:r>
              <a:rPr lang="ru-RU" sz="1600" b="1" dirty="0" smtClean="0">
                <a:solidFill>
                  <a:srgbClr val="3D8EC3"/>
                </a:solidFill>
              </a:rPr>
              <a:t>поиск </a:t>
            </a:r>
            <a:r>
              <a:rPr lang="ru-RU" sz="1600" b="1" dirty="0">
                <a:solidFill>
                  <a:srgbClr val="3D8EC3"/>
                </a:solidFill>
              </a:rPr>
              <a:t>и обмен </a:t>
            </a:r>
            <a:r>
              <a:rPr lang="ru-RU" sz="1600" b="1" dirty="0" smtClean="0">
                <a:solidFill>
                  <a:srgbClr val="3D8EC3"/>
                </a:solidFill>
              </a:rPr>
              <a:t>информацией</a:t>
            </a:r>
          </a:p>
          <a:p>
            <a:endParaRPr lang="ru-RU" sz="1600" b="1" dirty="0" smtClean="0">
              <a:solidFill>
                <a:srgbClr val="3D8EC3"/>
              </a:solidFill>
            </a:endParaRPr>
          </a:p>
          <a:p>
            <a:r>
              <a:rPr lang="ru-RU" sz="1600" b="1" dirty="0" smtClean="0">
                <a:solidFill>
                  <a:srgbClr val="3D8EC3"/>
                </a:solidFill>
              </a:rPr>
              <a:t>компьютерное </a:t>
            </a:r>
            <a:r>
              <a:rPr lang="ru-RU" sz="1600" b="1" dirty="0">
                <a:solidFill>
                  <a:srgbClr val="3D8EC3"/>
                </a:solidFill>
              </a:rPr>
              <a:t>программирование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748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5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88" y="3707822"/>
            <a:ext cx="3335204" cy="33352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0354" y="4016575"/>
            <a:ext cx="400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3A0D7"/>
                </a:solidFill>
              </a:rPr>
              <a:t>Сверхизменяющиеся</a:t>
            </a:r>
            <a:r>
              <a:rPr lang="ru-RU" b="1" dirty="0">
                <a:solidFill>
                  <a:srgbClr val="63A0D7"/>
                </a:solidFill>
              </a:rPr>
              <a:t> </a:t>
            </a:r>
            <a:r>
              <a:rPr lang="ru-RU" b="1" dirty="0" smtClean="0">
                <a:solidFill>
                  <a:srgbClr val="63A0D7"/>
                </a:solidFill>
              </a:rPr>
              <a:t>условия</a:t>
            </a:r>
            <a:endParaRPr lang="ru-RU" b="1" dirty="0">
              <a:solidFill>
                <a:srgbClr val="63A0D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665" y="2415502"/>
            <a:ext cx="8451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 (каждая третья вакансия — 32%);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(30%);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 (17%);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стрессоустойчивость (12%);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внимательность (12%).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9905" y="1337315"/>
            <a:ext cx="8284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kills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ожидают видеть в потенциальных кандидатах:</a:t>
            </a:r>
          </a:p>
        </p:txBody>
      </p:sp>
    </p:spTree>
    <p:extLst>
      <p:ext uri="{BB962C8B-B14F-4D97-AF65-F5344CB8AC3E}">
        <p14:creationId xmlns:p14="http://schemas.microsoft.com/office/powerpoint/2010/main" val="36078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480" y="1266480"/>
            <a:ext cx="566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И.А.Зимняя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«….навыки, необходимые для успешной работы 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себе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условие движения вперед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480" y="2417291"/>
            <a:ext cx="5439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Гоуман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«….. следующие составляющие эмоционального интеллекта: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себе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229585" y="2364030"/>
            <a:ext cx="2858200" cy="2698026"/>
            <a:chOff x="6192364" y="1100395"/>
            <a:chExt cx="2858200" cy="269802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192364" y="1100395"/>
              <a:ext cx="2807980" cy="2698026"/>
              <a:chOff x="6181020" y="991908"/>
              <a:chExt cx="2807980" cy="2698026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1020" y="1145124"/>
                <a:ext cx="1423899" cy="1499781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4583" y="991908"/>
                <a:ext cx="2094417" cy="2447626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927" y="1213393"/>
                <a:ext cx="954629" cy="10450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rgbClr val="00B0F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1568" y="2204585"/>
                <a:ext cx="954629" cy="10450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1990" y="2644905"/>
                <a:ext cx="954629" cy="10450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3890" y="3120897"/>
                <a:ext cx="683769" cy="307696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968" y="1381454"/>
              <a:ext cx="797596" cy="90333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 rot="19613815">
            <a:off x="6061167" y="1643136"/>
            <a:ext cx="266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3A0D7"/>
                </a:solidFill>
              </a:rPr>
              <a:t>РАБОТОДАТЕЛИ</a:t>
            </a:r>
            <a:endParaRPr lang="ru-RU" sz="2800" b="1" dirty="0">
              <a:solidFill>
                <a:srgbClr val="63A0D7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" y="3855195"/>
            <a:ext cx="1446376" cy="1583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7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18" y="30955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78" y="738841"/>
            <a:ext cx="8883807" cy="520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РАЗВИТИЮ ГИБКИХ НАВЫКОВ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Тренинги:</a:t>
            </a:r>
          </a:p>
          <a:p>
            <a:pPr marL="357188" lvl="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коммуникативной компетентности и организаторских способностей; </a:t>
            </a:r>
          </a:p>
          <a:p>
            <a:pPr marL="357188" lvl="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себе и самоутверждения;</a:t>
            </a:r>
          </a:p>
          <a:p>
            <a:pPr marL="357188" lvl="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командообразования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57188" lvl="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решению проблем и умение разрешать конфликты;</a:t>
            </a:r>
          </a:p>
          <a:p>
            <a:pPr marL="357188" lvl="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57188" lvl="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фронтальных опросов школьников друг друга по проверке усвоенной основных понятий, парных проектов на заданную тему и др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357188" algn="l"/>
              </a:tabLst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дополнительного образования детей:</a:t>
            </a:r>
          </a:p>
          <a:p>
            <a:pPr marL="35718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Математические методы в инженерии;</a:t>
            </a:r>
          </a:p>
          <a:p>
            <a:pPr marL="35718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Экспериментальная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Нанотехнологии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исследовательской деятельности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химии;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олимпиадных задач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математике».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78" y="6519624"/>
            <a:ext cx="7150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геймификация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ru-RU" sz="2000" b="1" dirty="0">
                <a:solidFill>
                  <a:srgbClr val="FF0000"/>
                </a:solidFill>
              </a:rPr>
              <a:t>-</a:t>
            </a:r>
            <a:r>
              <a:rPr lang="en-US" sz="2000" b="1" dirty="0">
                <a:solidFill>
                  <a:srgbClr val="FF0000"/>
                </a:solidFill>
              </a:rPr>
              <a:t>learning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ru-RU" sz="2000" b="1" dirty="0">
                <a:solidFill>
                  <a:srgbClr val="FF0000"/>
                </a:solidFill>
              </a:rPr>
              <a:t>-</a:t>
            </a:r>
            <a:r>
              <a:rPr lang="en-US" sz="2000" b="1" dirty="0">
                <a:solidFill>
                  <a:srgbClr val="FF0000"/>
                </a:solidFill>
              </a:rPr>
              <a:t>learning</a:t>
            </a:r>
            <a:r>
              <a:rPr lang="ru-RU" sz="2000" b="1" dirty="0">
                <a:solidFill>
                  <a:srgbClr val="FF0000"/>
                </a:solidFill>
              </a:rPr>
              <a:t>, социальное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25839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18" y="30955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38" y="848834"/>
            <a:ext cx="4270102" cy="4794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Внеклассная работа:</a:t>
            </a:r>
          </a:p>
          <a:p>
            <a:pPr marL="168275" lvl="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Поход  в тундру;</a:t>
            </a:r>
          </a:p>
          <a:p>
            <a:pPr marL="168275" lvl="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Пейнтбол;</a:t>
            </a:r>
          </a:p>
          <a:p>
            <a:pPr marL="168275" lvl="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Антикафе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68275" lvl="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кинотеатр;</a:t>
            </a:r>
          </a:p>
          <a:p>
            <a:pPr marL="168275" lvl="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«Спасибо учитель»;</a:t>
            </a: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Творческие проекты:</a:t>
            </a:r>
          </a:p>
          <a:p>
            <a:pPr marL="168275" lvl="1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интеллектуально развлекательных материалов (ребусы, кроссворды, загадки) в рамках школьного сетевого проекта «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 CHANGE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168275" lvl="1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еженедельная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классная 10-минутка «Интересные факты, новости России сегодня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168275" lvl="1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6827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Минутка «ЗОЖ»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6071" y="30955"/>
            <a:ext cx="8008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 СО ШКОЛЬНИКАМИ С ЦЕЛЬЮ РАЗВИТИЯ ГИБКИХ НАВЫКОВ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7680" y="954108"/>
            <a:ext cx="4572000" cy="42414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7188" algn="just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 исследования:</a:t>
            </a:r>
          </a:p>
          <a:p>
            <a:pPr marL="168275" indent="-7143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6838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«Метод размерностей для 7-х классов», </a:t>
            </a:r>
          </a:p>
          <a:p>
            <a:pPr marL="168275" indent="-7143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6838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«Элементы теории колебаний для 10-го класса», </a:t>
            </a:r>
          </a:p>
          <a:p>
            <a:pPr marL="168275" indent="-7143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6838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«Физика тепловых процессов для 7–8-х классов», </a:t>
            </a:r>
          </a:p>
          <a:p>
            <a:pPr marL="168275" indent="-7143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6838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«Элементы векторной алгебры для физиков для 9-х классов», </a:t>
            </a:r>
          </a:p>
          <a:p>
            <a:pPr marL="168275" indent="-7143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6838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«Вращение твердого тела для 10-х классов», </a:t>
            </a:r>
          </a:p>
          <a:p>
            <a:pPr marL="168275" indent="-7143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6838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«Солнечная и другие планетные системы, 9–10-й классы», </a:t>
            </a:r>
          </a:p>
          <a:p>
            <a:pPr marL="168275" indent="-71438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6838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«Элементы атомной и ядерной физики для 9–10-х классов».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778" y="6519624"/>
            <a:ext cx="7150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геймификация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ru-RU" sz="2000" b="1" dirty="0">
                <a:solidFill>
                  <a:srgbClr val="FF0000"/>
                </a:solidFill>
              </a:rPr>
              <a:t>-</a:t>
            </a:r>
            <a:r>
              <a:rPr lang="en-US" sz="2000" b="1" dirty="0">
                <a:solidFill>
                  <a:srgbClr val="FF0000"/>
                </a:solidFill>
              </a:rPr>
              <a:t>learning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ru-RU" sz="2000" b="1" dirty="0">
                <a:solidFill>
                  <a:srgbClr val="FF0000"/>
                </a:solidFill>
              </a:rPr>
              <a:t>-</a:t>
            </a:r>
            <a:r>
              <a:rPr lang="en-US" sz="2000" b="1" dirty="0">
                <a:solidFill>
                  <a:srgbClr val="FF0000"/>
                </a:solidFill>
              </a:rPr>
              <a:t>learning</a:t>
            </a:r>
            <a:r>
              <a:rPr lang="ru-RU" sz="2000" b="1" dirty="0">
                <a:solidFill>
                  <a:srgbClr val="FF0000"/>
                </a:solidFill>
              </a:rPr>
              <a:t>, социальное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7492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8" y="34733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905" y="782701"/>
            <a:ext cx="4214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 важные навыки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193293" y="1467660"/>
            <a:ext cx="3871351" cy="72939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63A0D7"/>
                </a:solidFill>
              </a:rPr>
              <a:t>ПЕДАГОГИЧЕСКАЯ АЛХИМИЯ</a:t>
            </a:r>
            <a:endParaRPr lang="ru-RU" sz="2000" b="1" dirty="0">
              <a:solidFill>
                <a:srgbClr val="63A0D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21" y="1613698"/>
            <a:ext cx="55451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Строжайшая деловая этика.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 к происходящему.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тайминга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завершение поставленных задач вовремя.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возникающие трудности и проблемы.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реагировать на критику, анализировать ее.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842330" y="2375698"/>
            <a:ext cx="5214894" cy="3949432"/>
            <a:chOff x="263236" y="1788621"/>
            <a:chExt cx="9574489" cy="457731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36" y="1788621"/>
              <a:ext cx="6386946" cy="4577311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3751515" y="1833666"/>
              <a:ext cx="6057501" cy="600376"/>
            </a:xfrm>
            <a:prstGeom prst="rect">
              <a:avLst/>
            </a:prstGeom>
            <a:solidFill>
              <a:srgbClr val="93037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ВАЖНАЯ РАБОТА</a:t>
              </a:r>
              <a:endParaRPr lang="ru-RU" sz="2000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80222" y="2502893"/>
              <a:ext cx="6057503" cy="600376"/>
            </a:xfrm>
            <a:prstGeom prst="rect">
              <a:avLst/>
            </a:prstGeom>
            <a:solidFill>
              <a:srgbClr val="0095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ИНТЕРЕСНАЯ РАБОТА</a:t>
              </a:r>
              <a:endParaRPr lang="ru-RU" sz="20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69120" y="3209726"/>
              <a:ext cx="5839896" cy="600376"/>
            </a:xfrm>
            <a:prstGeom prst="rect">
              <a:avLst/>
            </a:prstGeom>
            <a:solidFill>
              <a:srgbClr val="61B70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КОМАНДНАЯ РАБОТА</a:t>
              </a:r>
              <a:endParaRPr lang="ru-RU" sz="2000" b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026893" y="3932775"/>
              <a:ext cx="5782125" cy="600376"/>
            </a:xfrm>
            <a:prstGeom prst="rect">
              <a:avLst/>
            </a:prstGeom>
            <a:solidFill>
              <a:srgbClr val="FFED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РЕЗУЛЬТАТИВНАЯ РАБОТА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026893" y="4662645"/>
              <a:ext cx="5782125" cy="600376"/>
            </a:xfrm>
            <a:prstGeom prst="rect">
              <a:avLst/>
            </a:prstGeom>
            <a:solidFill>
              <a:srgbClr val="F7A5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ТВОРЧЕСКАЯ РАБОТА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036">
            <a:off x="2957242" y="4416650"/>
            <a:ext cx="3472034" cy="1467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05363" y="4853562"/>
            <a:ext cx="264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ВЕКТОР РАЗВИТИЯ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07" y="0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170" y="2705485"/>
            <a:ext cx="9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механизмы успешного формирования гибких навыков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97280" y="852928"/>
            <a:ext cx="6367848" cy="4970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СПОСОБЫ МОТИВАЦИИ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-995083" y="1199093"/>
          <a:ext cx="8041341" cy="526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554045" y="1745965"/>
            <a:ext cx="3442448" cy="711200"/>
          </a:xfrm>
          <a:prstGeom prst="rect">
            <a:avLst/>
          </a:prstGeom>
          <a:solidFill>
            <a:srgbClr val="9303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</a:rPr>
              <a:t>ВАЖНАЯ РАБОТА</a:t>
            </a:r>
            <a:endParaRPr lang="ru-RU" sz="2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4044" y="2638594"/>
            <a:ext cx="3442448" cy="711200"/>
          </a:xfrm>
          <a:prstGeom prst="rect">
            <a:avLst/>
          </a:prstGeom>
          <a:solidFill>
            <a:srgbClr val="009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</a:rPr>
              <a:t>ИНТЕРЕСНАЯ РАБОТА</a:t>
            </a:r>
            <a:endParaRPr lang="ru-RU" sz="2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40190" y="3527264"/>
            <a:ext cx="3442448" cy="711200"/>
          </a:xfrm>
          <a:prstGeom prst="rect">
            <a:avLst/>
          </a:prstGeom>
          <a:solidFill>
            <a:srgbClr val="61B7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</a:rPr>
              <a:t>КОМАНДНАЯ РАБОТА</a:t>
            </a:r>
            <a:endParaRPr lang="ru-RU" sz="2400" b="1" dirty="0">
              <a:ln w="0"/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0189" y="4432153"/>
            <a:ext cx="3442448" cy="711200"/>
          </a:xfrm>
          <a:prstGeom prst="rect">
            <a:avLst/>
          </a:prstGeom>
          <a:solidFill>
            <a:srgbClr val="FFE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</a:rPr>
              <a:t>РЕЗУЛЬТАТИВНАЯ РАБОТА</a:t>
            </a:r>
            <a:endParaRPr lang="ru-RU" sz="2400" b="1" dirty="0">
              <a:ln w="0"/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40188" y="5352765"/>
            <a:ext cx="3442448" cy="711200"/>
          </a:xfrm>
          <a:prstGeom prst="rect">
            <a:avLst/>
          </a:prstGeom>
          <a:solidFill>
            <a:srgbClr val="F7A5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</a:rPr>
              <a:t>ТВОРЧЕСКАЯ РАБОТА</a:t>
            </a:r>
            <a:endParaRPr lang="ru-RU" sz="2400" b="1" dirty="0">
              <a:ln w="0"/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319" y="1853541"/>
            <a:ext cx="622995" cy="598188"/>
          </a:xfrm>
          <a:prstGeom prst="rect">
            <a:avLst/>
          </a:prstGeom>
          <a:solidFill>
            <a:srgbClr val="9303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319" y="2744702"/>
            <a:ext cx="622995" cy="598188"/>
          </a:xfrm>
          <a:prstGeom prst="rect">
            <a:avLst/>
          </a:prstGeom>
          <a:solidFill>
            <a:srgbClr val="009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773" y="3656938"/>
            <a:ext cx="607641" cy="598188"/>
          </a:xfrm>
          <a:prstGeom prst="rect">
            <a:avLst/>
          </a:prstGeom>
          <a:solidFill>
            <a:srgbClr val="61B7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046" y="4569174"/>
            <a:ext cx="622995" cy="598188"/>
          </a:xfrm>
          <a:prstGeom prst="rect">
            <a:avLst/>
          </a:prstGeom>
          <a:solidFill>
            <a:srgbClr val="FFE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2354" y="5411989"/>
            <a:ext cx="610989" cy="598188"/>
          </a:xfrm>
          <a:prstGeom prst="rect">
            <a:avLst/>
          </a:prstGeom>
          <a:solidFill>
            <a:srgbClr val="F7A5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6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56071" y="30955"/>
            <a:ext cx="8008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РЕЗУЛЬТАТЫУСПЕШНОГО ФОРМИРОВАНИЯ ГИБКИХ НАВЫКОВ В ОБРАЗОВАТЕЛЬНОЙ ДЕЯТЕЛЬНОСТИ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8250" y="2841094"/>
            <a:ext cx="3845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КЛАСС НОВАТЭК - ПОБЕДИТЕЛЬ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351" y="1947068"/>
            <a:ext cx="506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Интеллектуальная игра «Битва Эрудитов</a:t>
            </a:r>
            <a:r>
              <a:rPr lang="ru-RU" sz="2000" b="1" dirty="0" smtClean="0">
                <a:solidFill>
                  <a:srgbClr val="7030A0"/>
                </a:solidFill>
              </a:rPr>
              <a:t>»-  </a:t>
            </a:r>
            <a:r>
              <a:rPr lang="ru-RU" sz="2000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КЛАСС НОВАТЭК – 2 МЕСТО </a:t>
            </a:r>
            <a:endParaRPr lang="ru-RU" sz="2000" b="1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3C2BA"/>
              </a:clrFrom>
              <a:clrTo>
                <a:srgbClr val="D3C2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2" y="883884"/>
            <a:ext cx="2807371" cy="9401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745416"/>
            <a:ext cx="5048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Научно-практическая конференция  </a:t>
            </a:r>
          </a:p>
          <a:p>
            <a:r>
              <a:rPr lang="ru-RU" sz="2000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КЛАСС НОВАТЭК – в рейтинге </a:t>
            </a:r>
          </a:p>
          <a:p>
            <a:r>
              <a:rPr lang="ru-RU" sz="2000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среди классов НОВАТЭК - 2 место:</a:t>
            </a:r>
          </a:p>
          <a:p>
            <a:pPr indent="723900"/>
            <a:r>
              <a:rPr lang="ru-RU" sz="2000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1 место-2 школьника;</a:t>
            </a:r>
          </a:p>
          <a:p>
            <a:pPr indent="723900"/>
            <a:r>
              <a:rPr lang="ru-RU" sz="2000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2 место-1 школьник;</a:t>
            </a:r>
          </a:p>
          <a:p>
            <a:pPr indent="723900"/>
            <a:r>
              <a:rPr lang="ru-RU" sz="2000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3 место – 3 школьника;</a:t>
            </a:r>
          </a:p>
          <a:p>
            <a:pPr indent="723900"/>
            <a:r>
              <a:rPr lang="ru-RU" sz="2000" b="1" dirty="0" smtClean="0">
                <a:solidFill>
                  <a:srgbClr val="0066CC"/>
                </a:solidFill>
                <a:latin typeface="Comic Sans MS" panose="030F0702030302020204" pitchFamily="66" charset="0"/>
              </a:rPr>
              <a:t>Призеры – 7 школьников</a:t>
            </a:r>
            <a:endParaRPr lang="ru-RU" sz="2000" b="1" dirty="0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200651" y="1625797"/>
            <a:ext cx="3143249" cy="1094140"/>
            <a:chOff x="3929415" y="2393872"/>
            <a:chExt cx="5125690" cy="1442862"/>
          </a:xfrm>
        </p:grpSpPr>
        <p:pic>
          <p:nvPicPr>
            <p:cNvPr id="16" name="Picture 8" descr="http://varnaroo.eps74.ru/Storage/Image/PublicationItem/Image/big/1842/16_05_3.P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3FEDF"/>
                </a:clrFrom>
                <a:clrTo>
                  <a:srgbClr val="E3FE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445" y="2512527"/>
              <a:ext cx="3834660" cy="132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gov.cap.ru/UserFiles/news/201609/22/embl_cro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83504">
              <a:off x="3929415" y="2393872"/>
              <a:ext cx="2330384" cy="1309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036">
            <a:off x="4018802" y="2952969"/>
            <a:ext cx="4472315" cy="30154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3943" y="4451860"/>
            <a:ext cx="318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ВЕКТОР РАЗВИТИЯ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62915" y="45758"/>
            <a:ext cx="739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ОБУЧЕНИЯ ШКОЛЬНИКОВ 10-11 КЛАССОВ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ИНДИВИДУАЛЬНЫМ УЧЕБНЫМ ПЛАНАМ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958" y="757878"/>
            <a:ext cx="6802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8729"/>
            <a:ext cx="91440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1.Вербицкий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А. Становление новой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парадигмы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российском образовании //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наука. 2012. № 60. C. 5–18. DOI: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10.17853/1994-5639-2012-6-5-18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Дьяченко В. К. Дидактика : в 2 т. М., 2006. T. 1. 400 с.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Чуланова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Л. Социально-психологические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управления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эмоциональная компетентность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(значение, подходы,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диагностики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развития) //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Науковедение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интернет-журн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2017. Т. 9, № 1. URL: http://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naukovedenie.ru/pdf/07evn117.pdf 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Ивонина А. И.,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Чуланова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Л.,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Давлетшина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 М.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теоретических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разработок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управления: роль,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профессиональном и карьерном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студентов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Науковедение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интернет-журн. 2017, Т. 9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URL: http://naukovedenie.ru/pdf/07evn117.pdf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Яркова Т. А., Черкасова И. И. Формирование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гибких навыков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студентов в условиях реализации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педагога //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Вестн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Тюмен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гос.ун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Гуманитарные исследования.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Humanitates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2, № 4. С. 222–234.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Cambridge Dictionary. URL: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http://dictionary.cambridge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org/dictionary/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/soft-skills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Collins Dictionary. URL: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http://www.collinsdictionary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com/dictionary/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/soft-skills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Богдан Е. С. Развитие у студентов инженерных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важный фактор 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Актуальные проблемы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гуманитарных 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естественных наук. 2017. № 2–4. С. 17–20.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Галажинский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 В. Высшая школа : чему не учат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университетах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Ведомости. 2017. № 4377. URL: http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www.vedomosti.ru/opinion/articles/2017/08/03/727760-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ne-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uchat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-v-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universitetah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Дюгай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Е., Гущина Л. А. Формирование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миф или реальность // Педагогическое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материалы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М., 2012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7–12.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Клюев А. К., Яшин А. А. Программы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современном университете //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России. 2016. № 1 (197). С. 22–33.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Klaus P. Communication breakdown // California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2010. № 28. P. 1–9</a:t>
            </a:r>
            <a:r>
              <a:rPr lang="fr-F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Watts M., Watts R. K. Developing Soft Skills in Students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URL: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http://108.cgpublisher.com/proposals/64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index_html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29.08.2017).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OECD (2015), Skills for Social Progress : The Power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Skills, OECD Skills Studies, OECD Publishing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dx.doi.org/10.1787/9789264226159-en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Гриффин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Школам нужны аналитики. URL: http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www.edutainme.ru/post/griffin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обращения:29.08.2017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Давыдова В. Слушать, говорить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договариваться: что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как их развивать. URL: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theoryandpractice.ru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/posts/11719-soft-skills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Вербицкий А. А. Контекстное обучение в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компетентностном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подходе // Высшее образование в России. 2006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С. 39–46.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Шилова С. А. Актуализация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навыков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говорения посредством парной 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работы // Иностранные языки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 межкультурной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: материалы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Саратов, 2016. С. 491–497.</a:t>
            </a:r>
          </a:p>
        </p:txBody>
      </p:sp>
    </p:spTree>
    <p:extLst>
      <p:ext uri="{BB962C8B-B14F-4D97-AF65-F5344CB8AC3E}">
        <p14:creationId xmlns:p14="http://schemas.microsoft.com/office/powerpoint/2010/main" val="14889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726">
            <a:off x="-226369" y="-762874"/>
            <a:ext cx="12464847" cy="61519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85" y="189067"/>
            <a:ext cx="797596" cy="903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0136" y="6428600"/>
            <a:ext cx="8792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СЕМЬЯ</a:t>
            </a:r>
            <a:endParaRPr lang="ru-RU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" y="4668911"/>
            <a:ext cx="1538440" cy="12493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55" y="11619"/>
            <a:ext cx="1423899" cy="1499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78" y="-174947"/>
            <a:ext cx="2094417" cy="24476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73" y="98644"/>
            <a:ext cx="683769" cy="3076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07" y="1541356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79" y="155862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14" y="1273341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605197" y="804250"/>
            <a:ext cx="1770806" cy="369332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РАБОТОДАТЕЛИ</a:t>
            </a:r>
            <a:endParaRPr lang="ru-RU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" action="ppaction://noaction"/>
          </p:cNvPr>
          <p:cNvSpPr/>
          <p:nvPr/>
        </p:nvSpPr>
        <p:spPr>
          <a:xfrm rot="19582124">
            <a:off x="1724298" y="4170398"/>
            <a:ext cx="1332528" cy="12801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 rot="19593237">
            <a:off x="2836059" y="3397799"/>
            <a:ext cx="1581979" cy="12801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Начальное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 rot="19602743">
            <a:off x="4095550" y="2399897"/>
            <a:ext cx="2127715" cy="128016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и среднее общее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" action="ppaction://noaction"/>
          </p:cNvPr>
          <p:cNvSpPr/>
          <p:nvPr/>
        </p:nvSpPr>
        <p:spPr>
          <a:xfrm rot="19651449">
            <a:off x="1022597" y="3046894"/>
            <a:ext cx="5007848" cy="3010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ИНДИВИДУАЛЬНЫЙ УЧЕБНЫЙ ПЛАН</a:t>
            </a:r>
            <a:endParaRPr lang="ru-RU" sz="1600" dirty="0"/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19570077">
            <a:off x="1842582" y="4285706"/>
            <a:ext cx="5036289" cy="3010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ДОПОЛНИТЕЛЬНОЕ ОБРАЗОВАНИЕ</a:t>
            </a:r>
            <a:endParaRPr lang="ru-RU" sz="1600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3365073">
            <a:off x="5248768" y="1854624"/>
            <a:ext cx="2216738" cy="772485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28085" y="449540"/>
            <a:ext cx="990977" cy="30777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ЯМАЛ СПГ</a:t>
            </a:r>
            <a:endParaRPr lang="ru-RU" sz="1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59133" y="2523339"/>
            <a:ext cx="1307602" cy="30777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ПОРТ САБЕТТА</a:t>
            </a:r>
            <a:endParaRPr lang="ru-RU" sz="1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90937" y="1113382"/>
            <a:ext cx="1689437" cy="52322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БОВАНЕНКОВСКОЕ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МЕСТОРОЖДЕНИЕ</a:t>
            </a:r>
            <a:endParaRPr lang="ru-RU" sz="1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89773" y="2313080"/>
            <a:ext cx="1177951" cy="73866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СЕВЕРНЫЙ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ШИРОТНЫЙ 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ХОД</a:t>
            </a:r>
            <a:endParaRPr lang="ru-RU" sz="1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3" y="5539666"/>
            <a:ext cx="823160" cy="901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" y="5781526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00" y="5467908"/>
            <a:ext cx="746243" cy="816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7" y="5741541"/>
            <a:ext cx="954629" cy="104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6" y="6211069"/>
            <a:ext cx="522974" cy="572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34" y="4420413"/>
            <a:ext cx="3296495" cy="23306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4233319">
            <a:off x="5497481" y="2182147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Foundry"/>
              </a:rPr>
              <a:t>Sof</a:t>
            </a:r>
            <a:r>
              <a:rPr lang="en-US" sz="2000" b="1" dirty="0" smtClean="0">
                <a:solidFill>
                  <a:schemeClr val="bg1"/>
                </a:solidFill>
                <a:latin typeface="Foundry"/>
              </a:rPr>
              <a:t>t s</a:t>
            </a:r>
            <a:r>
              <a:rPr lang="ru-RU" sz="2000" b="1" dirty="0" err="1" smtClean="0">
                <a:solidFill>
                  <a:schemeClr val="bg1"/>
                </a:solidFill>
                <a:latin typeface="Foundry"/>
              </a:rPr>
              <a:t>kills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5202"/>
            <a:ext cx="2884472" cy="3087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8422"/>
            <a:ext cx="1255740" cy="1374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829932"/>
            <a:ext cx="2135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D8EC3"/>
                </a:solidFill>
              </a:rPr>
              <a:t>Настоящее</a:t>
            </a:r>
            <a:endParaRPr lang="ru-RU" sz="3200" b="1" dirty="0">
              <a:solidFill>
                <a:srgbClr val="3D8EC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4164" y="852928"/>
            <a:ext cx="1747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D8EC3"/>
                </a:solidFill>
              </a:rPr>
              <a:t>Будущее</a:t>
            </a:r>
            <a:endParaRPr lang="ru-RU" sz="3200" b="1" dirty="0">
              <a:solidFill>
                <a:srgbClr val="3D8EC3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06" y="978806"/>
            <a:ext cx="3249705" cy="34789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75" y="1891597"/>
            <a:ext cx="1845969" cy="18459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61282" y="1991247"/>
            <a:ext cx="4631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SOFT - SKILLS</a:t>
            </a:r>
            <a:r>
              <a:rPr lang="ru-RU" sz="3200" b="1" dirty="0" smtClean="0">
                <a:solidFill>
                  <a:srgbClr val="FF0000"/>
                </a:solidFill>
              </a:rPr>
              <a:t> - 75 - 85%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1160" y="2573125"/>
            <a:ext cx="4631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HARD - SKILLS</a:t>
            </a:r>
            <a:r>
              <a:rPr lang="ru-RU" sz="3200" b="1" dirty="0" smtClean="0">
                <a:solidFill>
                  <a:srgbClr val="FF0000"/>
                </a:solidFill>
              </a:rPr>
              <a:t> – 25-15%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0339" y="3256523"/>
            <a:ext cx="4592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DIGITAL - SKILLS</a:t>
            </a:r>
            <a:r>
              <a:rPr lang="ru-RU" sz="3200" b="1" dirty="0" smtClean="0">
                <a:solidFill>
                  <a:srgbClr val="FF0000"/>
                </a:solidFill>
              </a:rPr>
              <a:t> – 30- 40%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8550" y="122103"/>
            <a:ext cx="7572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SOFT-SKILLS КОМПЕТЕНЦИИ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243" y="4191971"/>
            <a:ext cx="8761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Европейская организация экономического сотрудничества и развития опубликовала в 2015 году результаты длительного исследования </a:t>
            </a: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Навыки для развития общества. Сила эмоциональных и социальных навыков»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0306" y="899094"/>
            <a:ext cx="4212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ПРОФЕССИОНАЛЬНЫЙ  УСПЕХ</a:t>
            </a:r>
          </a:p>
        </p:txBody>
      </p:sp>
    </p:spTree>
    <p:extLst>
      <p:ext uri="{BB962C8B-B14F-4D97-AF65-F5344CB8AC3E}">
        <p14:creationId xmlns:p14="http://schemas.microsoft.com/office/powerpoint/2010/main" val="14103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17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8550" y="122103"/>
            <a:ext cx="7572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ГИБКИХ НАВЫКОВ В ЛИТЕРАТУРЕ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5604" y="1088588"/>
            <a:ext cx="8076645" cy="107721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Самопознание; выбор жизненных и профессиональных ценностей и целей; овладение способами прогнозирования, планирования, программирования, принятия решений и осуществления действий в конкретных жизненных и профессиональных ситуациях; наличие развитой рефлексии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5604" y="2233192"/>
            <a:ext cx="8076645" cy="107721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Диалогические умения, мотивационные навыки, стимуляция познавательной деятельности, интерес к диалогу, желание отстаивать собственную позицию в диалоге</a:t>
            </a:r>
            <a:r>
              <a:rPr lang="ru-RU" sz="1600" b="1" dirty="0" smtClean="0">
                <a:solidFill>
                  <a:srgbClr val="002060"/>
                </a:solidFill>
              </a:rPr>
              <a:t>; коммуникативные </a:t>
            </a:r>
            <a:r>
              <a:rPr lang="ru-RU" sz="1600" b="1" dirty="0">
                <a:solidFill>
                  <a:srgbClr val="002060"/>
                </a:solidFill>
              </a:rPr>
              <a:t>навыки, организаторский способности, гностические, креативные, эмоциональные и оценочные умения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65344" y="774978"/>
            <a:ext cx="4244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КАЧЕСТВА ЛИЧНОСТИ ЧЕЛОВЕКА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5604" y="3377796"/>
            <a:ext cx="8085686" cy="25545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интерактивные (выявление доброжелательности и благосклонности; уместное применение этикетных правил; соблюдение норм и правил коллектива; умение слушать партнера; предоставление обратной связи; ориентировка в изменяющихся условиях; прогнозирование поведения партнера; умение прийти к компромиссу; убеждение; сохранение внутренней автономии в ситуации общения; управление собственным эмоциональным состоянием; навык </a:t>
            </a:r>
            <a:r>
              <a:rPr lang="ru-RU" sz="1600" b="1" dirty="0" err="1">
                <a:solidFill>
                  <a:srgbClr val="002060"/>
                </a:solidFill>
              </a:rPr>
              <a:t>самопрезентации</a:t>
            </a:r>
            <a:r>
              <a:rPr lang="ru-RU" sz="1600" b="1" dirty="0">
                <a:solidFill>
                  <a:srgbClr val="002060"/>
                </a:solidFill>
              </a:rPr>
              <a:t>; </a:t>
            </a:r>
            <a:r>
              <a:rPr lang="ru-RU" sz="1600" b="1" dirty="0" err="1">
                <a:solidFill>
                  <a:srgbClr val="002060"/>
                </a:solidFill>
              </a:rPr>
              <a:t>инициировка</a:t>
            </a:r>
            <a:r>
              <a:rPr lang="ru-RU" sz="1600" b="1" dirty="0">
                <a:solidFill>
                  <a:srgbClr val="002060"/>
                </a:solidFill>
              </a:rPr>
              <a:t> общения); перцептивные умения (адекватная оценка поведения партнера; дифференцировка невербального поведения партнера; умение внимательно относиться к партнеру; эмоциональная идентификация себя с другими; установление эмоциональных контактов; избегание стереотипного восприятия партнера</a:t>
            </a:r>
          </a:p>
        </p:txBody>
      </p:sp>
      <p:sp>
        <p:nvSpPr>
          <p:cNvPr id="11" name="TextBox 10"/>
          <p:cNvSpPr txBox="1"/>
          <p:nvPr/>
        </p:nvSpPr>
        <p:spPr>
          <a:xfrm rot="21036777">
            <a:off x="6685" y="894712"/>
            <a:ext cx="193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О. Л. </a:t>
            </a:r>
            <a:r>
              <a:rPr lang="ru-RU" b="1" dirty="0" err="1" smtClean="0">
                <a:solidFill>
                  <a:srgbClr val="7030A0"/>
                </a:solidFill>
              </a:rPr>
              <a:t>Картешкина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995478">
            <a:off x="-58218" y="2264092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Бурман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995478">
            <a:off x="66199" y="3462290"/>
            <a:ext cx="107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В.Кручек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995478">
            <a:off x="209441" y="148156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В. </a:t>
            </a:r>
            <a:r>
              <a:rPr lang="ru-RU" b="1" dirty="0" err="1">
                <a:solidFill>
                  <a:srgbClr val="7030A0"/>
                </a:solidFill>
              </a:rPr>
              <a:t>Шипилина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8550" y="122103"/>
            <a:ext cx="7572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ГИБКИХ НАВЫКОВ В ЛИТЕРАТУРЕ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1178" y="1175684"/>
            <a:ext cx="7324055" cy="5847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Коммуникативные, лидерские, командные, публичные, «</a:t>
            </a:r>
            <a:r>
              <a:rPr lang="ru-RU" sz="1600" b="1" dirty="0" err="1">
                <a:solidFill>
                  <a:srgbClr val="002060"/>
                </a:solidFill>
              </a:rPr>
              <a:t>мышленческие</a:t>
            </a:r>
            <a:r>
              <a:rPr lang="ru-RU" sz="1600" b="1" dirty="0">
                <a:solidFill>
                  <a:srgbClr val="002060"/>
                </a:solidFill>
              </a:rPr>
              <a:t>» навыки</a:t>
            </a:r>
          </a:p>
        </p:txBody>
      </p:sp>
      <p:sp>
        <p:nvSpPr>
          <p:cNvPr id="16" name="TextBox 15"/>
          <p:cNvSpPr txBox="1"/>
          <p:nvPr/>
        </p:nvSpPr>
        <p:spPr>
          <a:xfrm rot="19995478">
            <a:off x="273947" y="2393119"/>
            <a:ext cx="13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ru-RU" dirty="0" err="1" smtClean="0">
                <a:solidFill>
                  <a:srgbClr val="C00000"/>
                </a:solidFill>
              </a:rPr>
              <a:t>Н.В.Жатько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09370" y="1880643"/>
            <a:ext cx="7315864" cy="25545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Самоуправление навыков: способность принимать важные решения, ответственность, самостоятельность, умение определять свою миссию в жизни, формулировать цели, чтобы мотивировать себя для ее достижения, управлять своим временем;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Познавательные умения: рефлексивные и критического мышления и написания, выявление манипулирования, убеждения, обучения и презентаций, взаимодействие с аудиторией;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Навыки общения: обеспечить обратную связь и реагировать на критику, обсуждать те или иные происходящие процессы; Социально-эмоциональные навыки: умение работать в команде, общение и взаимодействие с коллегами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65344" y="774978"/>
            <a:ext cx="4031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КОМПЕТЕНТНОСТНЫЙ ПОДХОД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995478">
            <a:off x="157270" y="4681361"/>
            <a:ext cx="1585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ru-RU" dirty="0"/>
              <a:t>Г. С. Архипова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01177" y="4543380"/>
            <a:ext cx="7324055" cy="5847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Степень принятия себя как личности, управление своими эмоциями, степень реакции на неблагоприятные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4758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3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995478">
            <a:off x="342064" y="1863700"/>
            <a:ext cx="126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Д.Гоуфман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8550" y="122103"/>
            <a:ext cx="7572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ГИБКИХ НАВЫКОВ В ЛИТЕРАТУРЕ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827" y="1335520"/>
            <a:ext cx="6855967" cy="304698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понимание своих эмоций и чувств (адекватная самооценка своих возможностей, уверенность в себе, оценка ситуации); зависимость от эмоций и чувств; управление эмоциями и чувствами (самостоятельное принятие решений, смягчение отрицательных эмоций, стрессоустойчивость, приспособление, инициативность); понимание эмоций и чувств других людей (умение улавливать настроение других, отличать искренние и лживые эмоции, прислушивание к чувствам других людей, удовлетворение потребностей других людей, способность разрешать конфликты, гибкость общения), использование эмоций для повышения эффективности мышления (вызов «правильных» эмоций, создание позитивного настроя для других, способность рассматривать позитивные и негативные стороны ситуации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65344" y="774978"/>
            <a:ext cx="338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ЭМОЦИОНАЛЬНЫЙ ИНТЕЛЛЕКТ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7405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D8EC3"/>
                </a:solidFill>
              </a:rPr>
              <a:t>ТОП САМЫХ НЕОБХОДИМЫХ  SOFTSKILLS КОМПЕТЕНЦИЙ</a:t>
            </a:r>
            <a:endParaRPr lang="ru-RU" sz="2800" b="1" dirty="0">
              <a:solidFill>
                <a:srgbClr val="3D8EC3"/>
              </a:solidFill>
            </a:endParaRPr>
          </a:p>
        </p:txBody>
      </p:sp>
      <p:pic>
        <p:nvPicPr>
          <p:cNvPr id="1026" name="Picture 2" descr="0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2" y="2131943"/>
            <a:ext cx="6431783" cy="34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3400" y="1500545"/>
            <a:ext cx="4800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«Большинство сделок </a:t>
            </a:r>
            <a:endParaRPr lang="ru-RU" b="1" dirty="0" smtClean="0">
              <a:solidFill>
                <a:srgbClr val="00206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50% состоит из эмоций </a:t>
            </a:r>
            <a:endParaRPr lang="ru-RU" b="1" dirty="0" smtClean="0">
              <a:solidFill>
                <a:srgbClr val="00206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на 50% из экономических соображений</a:t>
            </a:r>
            <a:r>
              <a:rPr lang="ru-RU" b="1" dirty="0" smtClean="0">
                <a:solidFill>
                  <a:srgbClr val="00206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»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Инвестиционный  банкир </a:t>
            </a:r>
            <a:endParaRPr lang="ru-RU" dirty="0" smtClean="0">
              <a:solidFill>
                <a:srgbClr val="00206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Феликс </a:t>
            </a:r>
            <a:r>
              <a:rPr lang="ru-RU" dirty="0" err="1">
                <a:solidFill>
                  <a:srgbClr val="00206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Рохатин</a:t>
            </a:r>
            <a:r>
              <a:rPr lang="ru-RU" dirty="0">
                <a:solidFill>
                  <a:srgbClr val="00206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8550" y="122103"/>
            <a:ext cx="7572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SOFT-SKILLS КОМПЕТЕНЦИИ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382" y="1942991"/>
            <a:ext cx="45985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ТРЕУГОЛЬНИК РАЗВИТИЯ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515" y="892230"/>
            <a:ext cx="179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АКТУАЛЬНО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19975" y="4200042"/>
            <a:ext cx="11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ВАЖНО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807814" y="5017930"/>
            <a:ext cx="1161098" cy="16058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968913" y="4834012"/>
            <a:ext cx="4851213" cy="6890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УМЕЮ ОТСЛЕЖИВАТЬ ТРЕНДЫ И ГОТОВ К НЕПРЕРЫВНОМУ ОБУЧЕНИЮ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5" y="4200042"/>
            <a:ext cx="1258809" cy="1378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824031558"/>
              </p:ext>
            </p:extLst>
          </p:nvPr>
        </p:nvGraphicFramePr>
        <p:xfrm>
          <a:off x="56096" y="1307068"/>
          <a:ext cx="4587342" cy="267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242304" y="120833"/>
            <a:ext cx="8168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ТОП САМЫХ НЕОБХОДИМЫХ SOFT-SKILLS КОМПЕТЕНЦИЙ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728009"/>
            <a:ext cx="4576712" cy="39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1552" y="4418513"/>
            <a:ext cx="245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Университет Кентукки </a:t>
            </a:r>
          </a:p>
        </p:txBody>
      </p:sp>
    </p:spTree>
    <p:extLst>
      <p:ext uri="{BB962C8B-B14F-4D97-AF65-F5344CB8AC3E}">
        <p14:creationId xmlns:p14="http://schemas.microsoft.com/office/powerpoint/2010/main" val="36114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76"/>
            <a:ext cx="975604" cy="9756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036">
            <a:off x="329760" y="3762520"/>
            <a:ext cx="2557020" cy="10806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03" y="952113"/>
            <a:ext cx="1139808" cy="1247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4105" y="4830849"/>
            <a:ext cx="264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ВЕКТОР РАЗВИТИЯ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102" y="1001752"/>
            <a:ext cx="268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КОММУНИКАЦИЯ: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3355" y="812288"/>
            <a:ext cx="59912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умение слушать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убеждение и аргументация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нетворкинг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: построение и поддержание бизнес-отношений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ведение переговоров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проведение презентаций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базовые навыки продаж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самопрезентация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публичные выступления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командная работа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нацеленность на результат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деловое письмо</a:t>
            </a:r>
            <a:endParaRPr lang="ru-RU" sz="2400" b="1" dirty="0">
              <a:solidFill>
                <a:srgbClr val="002060"/>
              </a:solidFill>
              <a:latin typeface="O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клиентоориентированность</a:t>
            </a:r>
            <a:endParaRPr lang="ru-RU" sz="2400" b="1" i="0" dirty="0">
              <a:solidFill>
                <a:srgbClr val="002060"/>
              </a:solidFill>
              <a:effectLst/>
              <a:latin typeface="OSRegular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2304" y="120833"/>
            <a:ext cx="8168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ТОП САМЫХ НЕОБХОДИМЫХ SOFT-SKILLS КОМПЕТЕНЦИЙ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2584</TotalTime>
  <Words>3632</Words>
  <Application>Microsoft Office PowerPoint</Application>
  <PresentationFormat>Экран (4:3)</PresentationFormat>
  <Paragraphs>426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Circe</vt:lpstr>
      <vt:lpstr>Comic Sans MS</vt:lpstr>
      <vt:lpstr>Courier New</vt:lpstr>
      <vt:lpstr>Foundry</vt:lpstr>
      <vt:lpstr>Georgia</vt:lpstr>
      <vt:lpstr>Open Sans</vt:lpstr>
      <vt:lpstr>OSRegular</vt:lpstr>
      <vt:lpstr>PT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ПЕДАГОГИЧЕСКАЯ АЛХИМИЯ</vt:lpstr>
      <vt:lpstr>СПОСОБЫ МОТИВАЦИИ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В. Подшивалова</dc:creator>
  <cp:lastModifiedBy>Шатропова Марина Владимировна</cp:lastModifiedBy>
  <cp:revision>200</cp:revision>
  <cp:lastPrinted>2018-10-28T09:58:15Z</cp:lastPrinted>
  <dcterms:created xsi:type="dcterms:W3CDTF">2017-08-16T06:30:20Z</dcterms:created>
  <dcterms:modified xsi:type="dcterms:W3CDTF">2018-10-30T05:38:36Z</dcterms:modified>
</cp:coreProperties>
</file>